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4" r:id="rId3"/>
    <p:sldId id="258" r:id="rId4"/>
    <p:sldId id="257" r:id="rId5"/>
    <p:sldId id="259" r:id="rId6"/>
    <p:sldId id="260" r:id="rId7"/>
    <p:sldId id="261" r:id="rId8"/>
    <p:sldId id="263"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98C03E-D3CE-49B0-B4B1-51C1CD5E2039}"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26B55-54DD-4FC5-ABB1-B9482B8A7241}" type="slidenum">
              <a:rPr lang="en-US" smtClean="0"/>
              <a:t>‹#›</a:t>
            </a:fld>
            <a:endParaRPr lang="en-US"/>
          </a:p>
        </p:txBody>
      </p:sp>
    </p:spTree>
    <p:extLst>
      <p:ext uri="{BB962C8B-B14F-4D97-AF65-F5344CB8AC3E}">
        <p14:creationId xmlns:p14="http://schemas.microsoft.com/office/powerpoint/2010/main" val="328876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8C03E-D3CE-49B0-B4B1-51C1CD5E2039}"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26B55-54DD-4FC5-ABB1-B9482B8A7241}" type="slidenum">
              <a:rPr lang="en-US" smtClean="0"/>
              <a:t>‹#›</a:t>
            </a:fld>
            <a:endParaRPr lang="en-US"/>
          </a:p>
        </p:txBody>
      </p:sp>
    </p:spTree>
    <p:extLst>
      <p:ext uri="{BB962C8B-B14F-4D97-AF65-F5344CB8AC3E}">
        <p14:creationId xmlns:p14="http://schemas.microsoft.com/office/powerpoint/2010/main" val="2488800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8C03E-D3CE-49B0-B4B1-51C1CD5E2039}"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26B55-54DD-4FC5-ABB1-B9482B8A7241}" type="slidenum">
              <a:rPr lang="en-US" smtClean="0"/>
              <a:t>‹#›</a:t>
            </a:fld>
            <a:endParaRPr lang="en-US"/>
          </a:p>
        </p:txBody>
      </p:sp>
    </p:spTree>
    <p:extLst>
      <p:ext uri="{BB962C8B-B14F-4D97-AF65-F5344CB8AC3E}">
        <p14:creationId xmlns:p14="http://schemas.microsoft.com/office/powerpoint/2010/main" val="309103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8C03E-D3CE-49B0-B4B1-51C1CD5E2039}"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26B55-54DD-4FC5-ABB1-B9482B8A7241}" type="slidenum">
              <a:rPr lang="en-US" smtClean="0"/>
              <a:t>‹#›</a:t>
            </a:fld>
            <a:endParaRPr lang="en-US"/>
          </a:p>
        </p:txBody>
      </p:sp>
    </p:spTree>
    <p:extLst>
      <p:ext uri="{BB962C8B-B14F-4D97-AF65-F5344CB8AC3E}">
        <p14:creationId xmlns:p14="http://schemas.microsoft.com/office/powerpoint/2010/main" val="242807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98C03E-D3CE-49B0-B4B1-51C1CD5E2039}"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26B55-54DD-4FC5-ABB1-B9482B8A7241}" type="slidenum">
              <a:rPr lang="en-US" smtClean="0"/>
              <a:t>‹#›</a:t>
            </a:fld>
            <a:endParaRPr lang="en-US"/>
          </a:p>
        </p:txBody>
      </p:sp>
    </p:spTree>
    <p:extLst>
      <p:ext uri="{BB962C8B-B14F-4D97-AF65-F5344CB8AC3E}">
        <p14:creationId xmlns:p14="http://schemas.microsoft.com/office/powerpoint/2010/main" val="368169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98C03E-D3CE-49B0-B4B1-51C1CD5E2039}"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26B55-54DD-4FC5-ABB1-B9482B8A7241}" type="slidenum">
              <a:rPr lang="en-US" smtClean="0"/>
              <a:t>‹#›</a:t>
            </a:fld>
            <a:endParaRPr lang="en-US"/>
          </a:p>
        </p:txBody>
      </p:sp>
    </p:spTree>
    <p:extLst>
      <p:ext uri="{BB962C8B-B14F-4D97-AF65-F5344CB8AC3E}">
        <p14:creationId xmlns:p14="http://schemas.microsoft.com/office/powerpoint/2010/main" val="182470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98C03E-D3CE-49B0-B4B1-51C1CD5E2039}" type="datetimeFigureOut">
              <a:rPr lang="en-US" smtClean="0"/>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F26B55-54DD-4FC5-ABB1-B9482B8A7241}" type="slidenum">
              <a:rPr lang="en-US" smtClean="0"/>
              <a:t>‹#›</a:t>
            </a:fld>
            <a:endParaRPr lang="en-US"/>
          </a:p>
        </p:txBody>
      </p:sp>
    </p:spTree>
    <p:extLst>
      <p:ext uri="{BB962C8B-B14F-4D97-AF65-F5344CB8AC3E}">
        <p14:creationId xmlns:p14="http://schemas.microsoft.com/office/powerpoint/2010/main" val="264194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98C03E-D3CE-49B0-B4B1-51C1CD5E2039}" type="datetimeFigureOut">
              <a:rPr lang="en-US" smtClean="0"/>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26B55-54DD-4FC5-ABB1-B9482B8A7241}" type="slidenum">
              <a:rPr lang="en-US" smtClean="0"/>
              <a:t>‹#›</a:t>
            </a:fld>
            <a:endParaRPr lang="en-US"/>
          </a:p>
        </p:txBody>
      </p:sp>
    </p:spTree>
    <p:extLst>
      <p:ext uri="{BB962C8B-B14F-4D97-AF65-F5344CB8AC3E}">
        <p14:creationId xmlns:p14="http://schemas.microsoft.com/office/powerpoint/2010/main" val="3845257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8C03E-D3CE-49B0-B4B1-51C1CD5E2039}" type="datetimeFigureOut">
              <a:rPr lang="en-US" smtClean="0"/>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F26B55-54DD-4FC5-ABB1-B9482B8A7241}" type="slidenum">
              <a:rPr lang="en-US" smtClean="0"/>
              <a:t>‹#›</a:t>
            </a:fld>
            <a:endParaRPr lang="en-US"/>
          </a:p>
        </p:txBody>
      </p:sp>
    </p:spTree>
    <p:extLst>
      <p:ext uri="{BB962C8B-B14F-4D97-AF65-F5344CB8AC3E}">
        <p14:creationId xmlns:p14="http://schemas.microsoft.com/office/powerpoint/2010/main" val="259373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8C03E-D3CE-49B0-B4B1-51C1CD5E2039}"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26B55-54DD-4FC5-ABB1-B9482B8A7241}" type="slidenum">
              <a:rPr lang="en-US" smtClean="0"/>
              <a:t>‹#›</a:t>
            </a:fld>
            <a:endParaRPr lang="en-US"/>
          </a:p>
        </p:txBody>
      </p:sp>
    </p:spTree>
    <p:extLst>
      <p:ext uri="{BB962C8B-B14F-4D97-AF65-F5344CB8AC3E}">
        <p14:creationId xmlns:p14="http://schemas.microsoft.com/office/powerpoint/2010/main" val="79426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8C03E-D3CE-49B0-B4B1-51C1CD5E2039}"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26B55-54DD-4FC5-ABB1-B9482B8A7241}" type="slidenum">
              <a:rPr lang="en-US" smtClean="0"/>
              <a:t>‹#›</a:t>
            </a:fld>
            <a:endParaRPr lang="en-US"/>
          </a:p>
        </p:txBody>
      </p:sp>
    </p:spTree>
    <p:extLst>
      <p:ext uri="{BB962C8B-B14F-4D97-AF65-F5344CB8AC3E}">
        <p14:creationId xmlns:p14="http://schemas.microsoft.com/office/powerpoint/2010/main" val="427411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8C03E-D3CE-49B0-B4B1-51C1CD5E2039}" type="datetimeFigureOut">
              <a:rPr lang="en-US" smtClean="0"/>
              <a:t>6/12/2023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26B55-54DD-4FC5-ABB1-B9482B8A7241}" type="slidenum">
              <a:rPr lang="en-US" smtClean="0"/>
              <a:t>‹#›</a:t>
            </a:fld>
            <a:endParaRPr lang="en-US"/>
          </a:p>
        </p:txBody>
      </p:sp>
    </p:spTree>
    <p:extLst>
      <p:ext uri="{BB962C8B-B14F-4D97-AF65-F5344CB8AC3E}">
        <p14:creationId xmlns:p14="http://schemas.microsoft.com/office/powerpoint/2010/main" val="3310963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file:///D:\vi%20deo%20truy&#7877;%20th&#244;ng%202.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0"/>
            <a:ext cx="12312203" cy="6858000"/>
          </a:xfrm>
          <a:prstGeom prst="rect">
            <a:avLst/>
          </a:prstGeom>
        </p:spPr>
      </p:pic>
      <p:pic>
        <p:nvPicPr>
          <p:cNvPr id="6" name="Picture 5"/>
          <p:cNvPicPr>
            <a:picLocks noChangeAspect="1"/>
          </p:cNvPicPr>
          <p:nvPr/>
        </p:nvPicPr>
        <p:blipFill>
          <a:blip r:embed="rId3"/>
          <a:stretch>
            <a:fillRect/>
          </a:stretch>
        </p:blipFill>
        <p:spPr>
          <a:xfrm>
            <a:off x="1210928" y="2055813"/>
            <a:ext cx="9589839" cy="1835055"/>
          </a:xfrm>
          <a:prstGeom prst="rect">
            <a:avLst/>
          </a:prstGeom>
        </p:spPr>
      </p:pic>
      <p:sp>
        <p:nvSpPr>
          <p:cNvPr id="7" name="TextBox 6"/>
          <p:cNvSpPr txBox="1"/>
          <p:nvPr/>
        </p:nvSpPr>
        <p:spPr>
          <a:xfrm>
            <a:off x="11747648" y="6014433"/>
            <a:ext cx="444352" cy="523220"/>
          </a:xfrm>
          <a:prstGeom prst="rect">
            <a:avLst/>
          </a:prstGeom>
          <a:noFill/>
        </p:spPr>
        <p:txBody>
          <a:bodyPr wrap="none" rtlCol="0">
            <a:spAutoFit/>
          </a:bodyPr>
          <a:lstStyle/>
          <a:p>
            <a:r>
              <a:rPr lang="en-US" sz="2800" dirty="0" smtClean="0">
                <a:solidFill>
                  <a:srgbClr val="FFC000"/>
                </a:solidFill>
                <a:latin typeface="Times New Roman" panose="02020603050405020304" pitchFamily="18" charset="0"/>
                <a:cs typeface="Times New Roman" panose="02020603050405020304" pitchFamily="18" charset="0"/>
                <a:hlinkClick r:id="rId4" action="ppaction://hlinkfile"/>
              </a:rPr>
              <a:t>A</a:t>
            </a:r>
            <a:endParaRPr lang="en-US" sz="2800" dirty="0">
              <a:solidFill>
                <a:srgbClr val="FFC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366052" y="158723"/>
            <a:ext cx="6096000" cy="707886"/>
          </a:xfrm>
          <a:prstGeom prst="rect">
            <a:avLst/>
          </a:prstGeom>
        </p:spPr>
        <p:txBody>
          <a:bodyPr>
            <a:spAutoFit/>
          </a:bodyPr>
          <a:lstStyle/>
          <a:p>
            <a:pPr algn="ctr"/>
            <a:r>
              <a:rPr lang="en-US" sz="2000" dirty="0">
                <a:solidFill>
                  <a:srgbClr val="002060"/>
                </a:solidFill>
                <a:latin typeface="Times New Roman" panose="02020603050405020304" pitchFamily="18" charset="0"/>
                <a:cs typeface="Times New Roman" panose="02020603050405020304" pitchFamily="18" charset="0"/>
              </a:rPr>
              <a:t>PHÒNG GIÁO DỤC &amp; ĐÀO TẠO THỊ XÃ BUÔN HỒ</a:t>
            </a:r>
          </a:p>
          <a:p>
            <a:pPr algn="ctr"/>
            <a:r>
              <a:rPr lang="en-US" sz="2000" b="1" dirty="0">
                <a:solidFill>
                  <a:srgbClr val="002060"/>
                </a:solidFill>
                <a:latin typeface="Times New Roman" panose="02020603050405020304" pitchFamily="18" charset="0"/>
                <a:cs typeface="Times New Roman" panose="02020603050405020304" pitchFamily="18" charset="0"/>
              </a:rPr>
              <a:t>TRƯỜNG MẪU GIÁO HOA ĐÀO</a:t>
            </a:r>
          </a:p>
        </p:txBody>
      </p:sp>
    </p:spTree>
    <p:extLst>
      <p:ext uri="{BB962C8B-B14F-4D97-AF65-F5344CB8AC3E}">
        <p14:creationId xmlns:p14="http://schemas.microsoft.com/office/powerpoint/2010/main" val="3192744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304" y="-85725"/>
            <a:ext cx="5705341" cy="3292563"/>
          </a:xfrm>
          <a:prstGeom prst="rect">
            <a:avLst/>
          </a:prstGeom>
        </p:spPr>
      </p:pic>
      <p:pic>
        <p:nvPicPr>
          <p:cNvPr id="5" name="Picture 4"/>
          <p:cNvPicPr>
            <a:picLocks noChangeAspect="1"/>
          </p:cNvPicPr>
          <p:nvPr/>
        </p:nvPicPr>
        <p:blipFill>
          <a:blip r:embed="rId3"/>
          <a:stretch>
            <a:fillRect/>
          </a:stretch>
        </p:blipFill>
        <p:spPr>
          <a:xfrm>
            <a:off x="6478074" y="0"/>
            <a:ext cx="5576552" cy="3429000"/>
          </a:xfrm>
          <a:prstGeom prst="rect">
            <a:avLst/>
          </a:prstGeom>
        </p:spPr>
      </p:pic>
      <p:pic>
        <p:nvPicPr>
          <p:cNvPr id="6" name="Picture 5"/>
          <p:cNvPicPr>
            <a:picLocks noChangeAspect="1"/>
          </p:cNvPicPr>
          <p:nvPr/>
        </p:nvPicPr>
        <p:blipFill>
          <a:blip r:embed="rId4"/>
          <a:stretch>
            <a:fillRect/>
          </a:stretch>
        </p:blipFill>
        <p:spPr>
          <a:xfrm>
            <a:off x="180304" y="3429000"/>
            <a:ext cx="5799785" cy="3255135"/>
          </a:xfrm>
          <a:prstGeom prst="rect">
            <a:avLst/>
          </a:prstGeom>
        </p:spPr>
      </p:pic>
      <p:pic>
        <p:nvPicPr>
          <p:cNvPr id="7" name="Picture 6"/>
          <p:cNvPicPr>
            <a:picLocks noChangeAspect="1"/>
          </p:cNvPicPr>
          <p:nvPr/>
        </p:nvPicPr>
        <p:blipFill>
          <a:blip r:embed="rId5"/>
          <a:stretch>
            <a:fillRect/>
          </a:stretch>
        </p:blipFill>
        <p:spPr>
          <a:xfrm>
            <a:off x="6096001" y="3734873"/>
            <a:ext cx="6096000" cy="2949262"/>
          </a:xfrm>
          <a:prstGeom prst="rect">
            <a:avLst/>
          </a:prstGeom>
        </p:spPr>
      </p:pic>
    </p:spTree>
    <p:extLst>
      <p:ext uri="{BB962C8B-B14F-4D97-AF65-F5344CB8AC3E}">
        <p14:creationId xmlns:p14="http://schemas.microsoft.com/office/powerpoint/2010/main" val="1937724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8941" y="-257577"/>
            <a:ext cx="12299324" cy="6858000"/>
          </a:xfrm>
          <a:prstGeom prst="rect">
            <a:avLst/>
          </a:prstGeom>
        </p:spPr>
      </p:pic>
      <p:sp>
        <p:nvSpPr>
          <p:cNvPr id="8" name="TextBox 7"/>
          <p:cNvSpPr txBox="1"/>
          <p:nvPr/>
        </p:nvSpPr>
        <p:spPr>
          <a:xfrm>
            <a:off x="3284113" y="914400"/>
            <a:ext cx="449162" cy="369332"/>
          </a:xfrm>
          <a:prstGeom prst="rect">
            <a:avLst/>
          </a:prstGeom>
          <a:noFill/>
        </p:spPr>
        <p:txBody>
          <a:bodyPr wrap="none" rtlCol="0">
            <a:spAutoFit/>
          </a:bodyPr>
          <a:lstStyle/>
          <a:p>
            <a:r>
              <a:rPr lang="en-US" dirty="0" smtClean="0"/>
              <a:t>     </a:t>
            </a:r>
            <a:endParaRPr lang="en-US" dirty="0"/>
          </a:p>
        </p:txBody>
      </p:sp>
      <p:sp>
        <p:nvSpPr>
          <p:cNvPr id="9" name="TextBox 8"/>
          <p:cNvSpPr txBox="1"/>
          <p:nvPr/>
        </p:nvSpPr>
        <p:spPr>
          <a:xfrm>
            <a:off x="1188335" y="452735"/>
            <a:ext cx="9050370" cy="2215991"/>
          </a:xfrm>
          <a:prstGeom prst="rect">
            <a:avLst/>
          </a:prstGeom>
          <a:noFill/>
        </p:spPr>
        <p:txBody>
          <a:bodyPr wrap="square" rtlCol="0">
            <a:spAutoFit/>
          </a:bodyPr>
          <a:lstStyle/>
          <a:p>
            <a:r>
              <a:rPr lang="en-US" sz="2000" b="1" dirty="0" smtClean="0">
                <a:solidFill>
                  <a:srgbClr val="FF0000"/>
                </a:solidFill>
                <a:latin typeface="+mj-lt"/>
              </a:rPr>
              <a:t>- </a:t>
            </a:r>
            <a:r>
              <a:rPr lang="vi-VN" sz="2000" b="1" dirty="0" smtClean="0">
                <a:solidFill>
                  <a:srgbClr val="FF0000"/>
                </a:solidFill>
                <a:latin typeface="+mj-lt"/>
              </a:rPr>
              <a:t>Từ </a:t>
            </a:r>
            <a:r>
              <a:rPr lang="vi-VN" sz="2000" b="1" dirty="0">
                <a:solidFill>
                  <a:srgbClr val="FF0000"/>
                </a:solidFill>
                <a:latin typeface="+mj-lt"/>
              </a:rPr>
              <a:t>đầu năm 2023 đến nay, các vụ đuối nước trẻ em có xu </a:t>
            </a:r>
            <a:r>
              <a:rPr lang="vi-VN" sz="2000" b="1" dirty="0" smtClean="0">
                <a:solidFill>
                  <a:srgbClr val="FF0000"/>
                </a:solidFill>
                <a:latin typeface="+mj-lt"/>
              </a:rPr>
              <a:t>hướng</a:t>
            </a:r>
            <a:endParaRPr lang="en-US" sz="2000" b="1" dirty="0" smtClean="0">
              <a:solidFill>
                <a:srgbClr val="FF0000"/>
              </a:solidFill>
              <a:latin typeface="+mj-lt"/>
            </a:endParaRPr>
          </a:p>
          <a:p>
            <a:r>
              <a:rPr lang="vi-VN" sz="2000" b="1" dirty="0" smtClean="0">
                <a:solidFill>
                  <a:srgbClr val="FF0000"/>
                </a:solidFill>
                <a:latin typeface="+mj-lt"/>
              </a:rPr>
              <a:t> </a:t>
            </a:r>
            <a:r>
              <a:rPr lang="vi-VN" sz="2000" b="1" dirty="0">
                <a:solidFill>
                  <a:srgbClr val="FF0000"/>
                </a:solidFill>
                <a:latin typeface="+mj-lt"/>
              </a:rPr>
              <a:t>gia tăng tại nhiều tỉnh, thành phố trên cả nước</a:t>
            </a:r>
            <a:r>
              <a:rPr lang="en-US" sz="2000" b="1" dirty="0">
                <a:solidFill>
                  <a:srgbClr val="FF0000"/>
                </a:solidFill>
                <a:latin typeface="+mj-lt"/>
              </a:rPr>
              <a:t> </a:t>
            </a:r>
            <a:r>
              <a:rPr lang="en-US" sz="2000" b="1" dirty="0" smtClean="0">
                <a:solidFill>
                  <a:srgbClr val="FF0000"/>
                </a:solidFill>
                <a:latin typeface="Times New Roman" panose="02020603050405020304" pitchFamily="18" charset="0"/>
                <a:cs typeface="Times New Roman" panose="02020603050405020304" pitchFamily="18" charset="0"/>
              </a:rPr>
              <a:t>.</a:t>
            </a:r>
            <a:r>
              <a:rPr lang="en-US" sz="2000" b="1" dirty="0" err="1" smtClean="0">
                <a:solidFill>
                  <a:srgbClr val="FF0000"/>
                </a:solidFill>
                <a:latin typeface="Times New Roman" panose="02020603050405020304" pitchFamily="18" charset="0"/>
                <a:cs typeface="Times New Roman" panose="02020603050405020304" pitchFamily="18" charset="0"/>
              </a:rPr>
              <a:t>Tại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Việt</a:t>
            </a:r>
            <a:r>
              <a:rPr lang="en-US" sz="2000" b="1" dirty="0" smtClean="0">
                <a:solidFill>
                  <a:srgbClr val="FF0000"/>
                </a:solidFill>
                <a:latin typeface="Times New Roman" panose="02020603050405020304" pitchFamily="18" charset="0"/>
                <a:cs typeface="Times New Roman" panose="02020603050405020304" pitchFamily="18" charset="0"/>
              </a:rPr>
              <a:t> Nam tai </a:t>
            </a:r>
            <a:r>
              <a:rPr lang="en-US" sz="2000" b="1" dirty="0" err="1" smtClean="0">
                <a:solidFill>
                  <a:srgbClr val="FF0000"/>
                </a:solidFill>
                <a:latin typeface="Times New Roman" panose="02020603050405020304" pitchFamily="18" charset="0"/>
                <a:cs typeface="Times New Roman" panose="02020603050405020304" pitchFamily="18" charset="0"/>
              </a:rPr>
              <a:t>nạn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đối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nước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đang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cướp</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mạng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sống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của</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gần</a:t>
            </a:r>
            <a:r>
              <a:rPr lang="en-US" sz="2000" b="1" dirty="0" smtClean="0">
                <a:solidFill>
                  <a:srgbClr val="FF0000"/>
                </a:solidFill>
                <a:latin typeface="Times New Roman" panose="02020603050405020304" pitchFamily="18" charset="0"/>
                <a:cs typeface="Times New Roman" panose="02020603050405020304" pitchFamily="18" charset="0"/>
              </a:rPr>
              <a:t> 2.000 </a:t>
            </a:r>
            <a:r>
              <a:rPr lang="en-US" sz="2000" b="1" dirty="0" err="1" smtClean="0">
                <a:solidFill>
                  <a:srgbClr val="FF0000"/>
                </a:solidFill>
                <a:latin typeface="Times New Roman" panose="02020603050405020304" pitchFamily="18" charset="0"/>
                <a:cs typeface="Times New Roman" panose="02020603050405020304" pitchFamily="18" charset="0"/>
              </a:rPr>
              <a:t>trẻ</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em</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mỗi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năm</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và</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là</a:t>
            </a:r>
            <a:r>
              <a:rPr lang="en-US" sz="2000" b="1" dirty="0" smtClean="0">
                <a:solidFill>
                  <a:srgbClr val="FF0000"/>
                </a:solidFill>
                <a:latin typeface="Times New Roman" panose="02020603050405020304" pitchFamily="18" charset="0"/>
                <a:cs typeface="Times New Roman" panose="02020603050405020304" pitchFamily="18" charset="0"/>
              </a:rPr>
              <a:t> 1 </a:t>
            </a:r>
            <a:r>
              <a:rPr lang="en-US" sz="2000" b="1" dirty="0" err="1" smtClean="0">
                <a:solidFill>
                  <a:srgbClr val="FF0000"/>
                </a:solidFill>
                <a:latin typeface="Times New Roman" panose="02020603050405020304" pitchFamily="18" charset="0"/>
                <a:cs typeface="Times New Roman" panose="02020603050405020304" pitchFamily="18" charset="0"/>
              </a:rPr>
              <a:t>trong</a:t>
            </a:r>
            <a:r>
              <a:rPr lang="en-US" sz="2000" b="1" dirty="0" smtClean="0">
                <a:solidFill>
                  <a:srgbClr val="FF0000"/>
                </a:solidFill>
                <a:latin typeface="Times New Roman" panose="02020603050405020304" pitchFamily="18" charset="0"/>
                <a:cs typeface="Times New Roman" panose="02020603050405020304" pitchFamily="18" charset="0"/>
              </a:rPr>
              <a:t> 10 </a:t>
            </a:r>
            <a:r>
              <a:rPr lang="en-US" sz="2000" b="1" dirty="0" err="1" smtClean="0">
                <a:solidFill>
                  <a:srgbClr val="FF0000"/>
                </a:solidFill>
                <a:latin typeface="Times New Roman" panose="02020603050405020304" pitchFamily="18" charset="0"/>
                <a:cs typeface="Times New Roman" panose="02020603050405020304" pitchFamily="18" charset="0"/>
              </a:rPr>
              <a:t>nguyên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nhân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gây</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tử</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vong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hàng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đầu</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cho</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trẻ</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em</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mj-lt"/>
              </a:rPr>
              <a:t>.</a:t>
            </a:r>
          </a:p>
          <a:p>
            <a:r>
              <a:rPr lang="en-US" sz="2000" b="1" dirty="0" err="1" smtClean="0">
                <a:solidFill>
                  <a:srgbClr val="0070C0"/>
                </a:solidFill>
                <a:latin typeface="Times New Roman" panose="02020603050405020304" pitchFamily="18" charset="0"/>
                <a:cs typeface="Times New Roman" panose="02020603050405020304" pitchFamily="18" charset="0"/>
              </a:rPr>
              <a:t>Riêng</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ở </a:t>
            </a:r>
            <a:r>
              <a:rPr lang="en-US" sz="2000" b="1" dirty="0" err="1">
                <a:solidFill>
                  <a:srgbClr val="0070C0"/>
                </a:solidFill>
                <a:latin typeface="Times New Roman" panose="02020603050405020304" pitchFamily="18" charset="0"/>
                <a:cs typeface="Times New Roman" panose="02020603050405020304" pitchFamily="18" charset="0"/>
              </a:rPr>
              <a:t>tỉnh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Đăk</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Lăk</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từ</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đầu</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năm</a:t>
            </a:r>
            <a:r>
              <a:rPr lang="en-US" sz="2000" b="1" dirty="0">
                <a:solidFill>
                  <a:srgbClr val="0070C0"/>
                </a:solidFill>
                <a:latin typeface="Times New Roman" panose="02020603050405020304" pitchFamily="18" charset="0"/>
                <a:cs typeface="Times New Roman" panose="02020603050405020304" pitchFamily="18" charset="0"/>
              </a:rPr>
              <a:t> 2022 </a:t>
            </a:r>
            <a:r>
              <a:rPr lang="en-US" sz="2000" b="1" dirty="0" err="1">
                <a:solidFill>
                  <a:srgbClr val="0070C0"/>
                </a:solidFill>
                <a:latin typeface="Times New Roman" panose="02020603050405020304" pitchFamily="18" charset="0"/>
                <a:cs typeface="Times New Roman" panose="02020603050405020304" pitchFamily="18" charset="0"/>
              </a:rPr>
              <a:t>đến</a:t>
            </a:r>
            <a:r>
              <a:rPr lang="en-US" sz="2000" b="1" dirty="0">
                <a:solidFill>
                  <a:srgbClr val="0070C0"/>
                </a:solidFill>
                <a:latin typeface="Times New Roman" panose="02020603050405020304" pitchFamily="18" charset="0"/>
                <a:cs typeface="Times New Roman" panose="02020603050405020304" pitchFamily="18" charset="0"/>
              </a:rPr>
              <a:t> nay </a:t>
            </a:r>
            <a:r>
              <a:rPr lang="en-US" sz="2000" b="1" dirty="0" err="1">
                <a:solidFill>
                  <a:srgbClr val="0070C0"/>
                </a:solidFill>
                <a:latin typeface="Times New Roman" panose="02020603050405020304" pitchFamily="18" charset="0"/>
                <a:cs typeface="Times New Roman" panose="02020603050405020304" pitchFamily="18" charset="0"/>
              </a:rPr>
              <a:t>đã</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có</a:t>
            </a:r>
            <a:r>
              <a:rPr lang="en-US" sz="2000" b="1" dirty="0" smtClean="0">
                <a:solidFill>
                  <a:srgbClr val="0070C0"/>
                </a:solidFill>
                <a:latin typeface="Times New Roman" panose="02020603050405020304" pitchFamily="18" charset="0"/>
                <a:cs typeface="Times New Roman" panose="02020603050405020304" pitchFamily="18" charset="0"/>
              </a:rPr>
              <a:t> 21 </a:t>
            </a:r>
            <a:r>
              <a:rPr lang="en-US" sz="2000" b="1" dirty="0" err="1">
                <a:solidFill>
                  <a:srgbClr val="0070C0"/>
                </a:solidFill>
                <a:latin typeface="Times New Roman" panose="02020603050405020304" pitchFamily="18" charset="0"/>
                <a:cs typeface="Times New Roman" panose="02020603050405020304" pitchFamily="18" charset="0"/>
              </a:rPr>
              <a:t>trẻ</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em</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tử</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vong</a:t>
            </a:r>
            <a:r>
              <a:rPr lang="en-US" sz="2000" b="1" dirty="0">
                <a:solidFill>
                  <a:srgbClr val="0070C0"/>
                </a:solidFill>
                <a:latin typeface="Times New Roman" panose="02020603050405020304" pitchFamily="18" charset="0"/>
                <a:cs typeface="Times New Roman" panose="02020603050405020304" pitchFamily="18" charset="0"/>
              </a:rPr>
              <a:t> do </a:t>
            </a:r>
            <a:r>
              <a:rPr lang="en-US" sz="2000" b="1" dirty="0" err="1">
                <a:solidFill>
                  <a:srgbClr val="0070C0"/>
                </a:solidFill>
                <a:latin typeface="Times New Roman" panose="02020603050405020304" pitchFamily="18" charset="0"/>
                <a:cs typeface="Times New Roman" panose="02020603050405020304" pitchFamily="18" charset="0"/>
              </a:rPr>
              <a:t>đuối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nước</a:t>
            </a:r>
            <a:r>
              <a:rPr lang="en-US" sz="2000" b="1" dirty="0">
                <a:solidFill>
                  <a:srgbClr val="0070C0"/>
                </a:solidFill>
                <a:latin typeface="+mj-lt"/>
              </a:rPr>
              <a:t>.</a:t>
            </a:r>
          </a:p>
          <a:p>
            <a:endParaRPr lang="en-US" dirty="0">
              <a:solidFill>
                <a:srgbClr val="0070C0"/>
              </a:solidFill>
            </a:endParaRPr>
          </a:p>
        </p:txBody>
      </p:sp>
      <p:sp>
        <p:nvSpPr>
          <p:cNvPr id="10" name="TextBox 9"/>
          <p:cNvSpPr txBox="1"/>
          <p:nvPr/>
        </p:nvSpPr>
        <p:spPr>
          <a:xfrm>
            <a:off x="1188335" y="3120732"/>
            <a:ext cx="10793339" cy="2031325"/>
          </a:xfrm>
          <a:prstGeom prst="rect">
            <a:avLst/>
          </a:prstGeom>
          <a:noFill/>
        </p:spPr>
        <p:txBody>
          <a:bodyPr wrap="none" rtlCol="0">
            <a:spAutoFit/>
          </a:bodyPr>
          <a:lstStyle/>
          <a:p>
            <a:r>
              <a:rPr lang="en-US" b="1" dirty="0" smtClean="0">
                <a:solidFill>
                  <a:srgbClr val="002060"/>
                </a:solidFill>
                <a:latin typeface="+mj-lt"/>
              </a:rPr>
              <a:t>- </a:t>
            </a:r>
            <a:r>
              <a:rPr lang="vi-VN" b="1" dirty="0" smtClean="0">
                <a:solidFill>
                  <a:srgbClr val="002060"/>
                </a:solidFill>
                <a:latin typeface="+mj-lt"/>
              </a:rPr>
              <a:t>Cuối </a:t>
            </a:r>
            <a:r>
              <a:rPr lang="vi-VN" b="1" dirty="0">
                <a:solidFill>
                  <a:srgbClr val="002060"/>
                </a:solidFill>
                <a:latin typeface="+mj-lt"/>
              </a:rPr>
              <a:t>tháng 2/2023, tại thôn Nam Định, xã Đắk Gằn, huyện Đắk Mil, tỉnh Đắk </a:t>
            </a:r>
            <a:r>
              <a:rPr lang="vi-VN" b="1" dirty="0" smtClean="0">
                <a:solidFill>
                  <a:srgbClr val="002060"/>
                </a:solidFill>
                <a:latin typeface="+mj-lt"/>
              </a:rPr>
              <a:t>Nôngxảy </a:t>
            </a:r>
            <a:r>
              <a:rPr lang="vi-VN" b="1" dirty="0">
                <a:solidFill>
                  <a:srgbClr val="002060"/>
                </a:solidFill>
                <a:latin typeface="+mj-lt"/>
              </a:rPr>
              <a:t>ra vụ đuối </a:t>
            </a:r>
            <a:r>
              <a:rPr lang="vi-VN" b="1" dirty="0" smtClean="0">
                <a:solidFill>
                  <a:srgbClr val="002060"/>
                </a:solidFill>
                <a:latin typeface="+mj-lt"/>
              </a:rPr>
              <a:t>nước</a:t>
            </a:r>
            <a:endParaRPr lang="en-US" b="1" dirty="0" smtClean="0">
              <a:solidFill>
                <a:srgbClr val="002060"/>
              </a:solidFill>
              <a:latin typeface="+mj-lt"/>
            </a:endParaRPr>
          </a:p>
          <a:p>
            <a:r>
              <a:rPr lang="vi-VN" b="1" dirty="0" smtClean="0">
                <a:solidFill>
                  <a:srgbClr val="002060"/>
                </a:solidFill>
                <a:latin typeface="+mj-lt"/>
              </a:rPr>
              <a:t> </a:t>
            </a:r>
            <a:r>
              <a:rPr lang="vi-VN" b="1" dirty="0">
                <a:solidFill>
                  <a:srgbClr val="002060"/>
                </a:solidFill>
                <a:latin typeface="+mj-lt"/>
              </a:rPr>
              <a:t>khiến 4 trẻ (từ 4 - 6 tuổi) tử vong khi rủ nhau tắm tại hồ chứa </a:t>
            </a:r>
            <a:r>
              <a:rPr lang="vi-VN" b="1" dirty="0" smtClean="0">
                <a:solidFill>
                  <a:srgbClr val="002060"/>
                </a:solidFill>
                <a:latin typeface="+mj-lt"/>
              </a:rPr>
              <a:t>nước </a:t>
            </a:r>
            <a:r>
              <a:rPr lang="vi-VN" b="1" dirty="0">
                <a:solidFill>
                  <a:srgbClr val="002060"/>
                </a:solidFill>
                <a:latin typeface="+mj-lt"/>
              </a:rPr>
              <a:t>dùng để tưới cà phê gần </a:t>
            </a:r>
            <a:r>
              <a:rPr lang="vi-VN" b="1" dirty="0" smtClean="0">
                <a:solidFill>
                  <a:srgbClr val="002060"/>
                </a:solidFill>
                <a:latin typeface="+mj-lt"/>
              </a:rPr>
              <a:t>nhà</a:t>
            </a:r>
            <a:endParaRPr lang="en-US" b="1" dirty="0" smtClean="0">
              <a:solidFill>
                <a:srgbClr val="002060"/>
              </a:solidFill>
              <a:latin typeface="+mj-lt"/>
            </a:endParaRPr>
          </a:p>
          <a:p>
            <a:endParaRPr lang="en-US" b="1" dirty="0" smtClean="0">
              <a:solidFill>
                <a:srgbClr val="002060"/>
              </a:solidFill>
              <a:latin typeface="Times New Roman" panose="02020603050405020304" pitchFamily="18" charset="0"/>
              <a:cs typeface="Times New Roman" panose="02020603050405020304" pitchFamily="18" charset="0"/>
            </a:endParaRPr>
          </a:p>
          <a:p>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Với</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trẻ</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nhỏ</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việc</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trẻ</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chưa</a:t>
            </a:r>
            <a:r>
              <a:rPr lang="en-US" b="1" dirty="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có</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kĩ</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năng</a:t>
            </a:r>
            <a:r>
              <a:rPr lang="en-US" b="1" dirty="0" smtClean="0">
                <a:solidFill>
                  <a:srgbClr val="002060"/>
                </a:solidFill>
                <a:latin typeface="Times New Roman" panose="02020603050405020304" pitchFamily="18" charset="0"/>
                <a:cs typeface="Times New Roman" panose="02020603050405020304" pitchFamily="18" charset="0"/>
              </a:rPr>
              <a:t> , </a:t>
            </a:r>
            <a:r>
              <a:rPr lang="en-US" b="1" dirty="0" err="1" smtClean="0">
                <a:solidFill>
                  <a:srgbClr val="002060"/>
                </a:solidFill>
                <a:latin typeface="Times New Roman" panose="02020603050405020304" pitchFamily="18" charset="0"/>
                <a:cs typeface="Times New Roman" panose="02020603050405020304" pitchFamily="18" charset="0"/>
              </a:rPr>
              <a:t>chưa</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biết</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phán</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đoán</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chưa</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biết</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cách</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bảo</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vệ</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bản</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thânThì</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việc</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trẻ</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gặp</a:t>
            </a:r>
            <a:r>
              <a:rPr lang="en-US" b="1" dirty="0" smtClean="0">
                <a:solidFill>
                  <a:srgbClr val="002060"/>
                </a:solidFill>
                <a:latin typeface="Times New Roman" panose="02020603050405020304" pitchFamily="18" charset="0"/>
                <a:cs typeface="Times New Roman" panose="02020603050405020304" pitchFamily="18" charset="0"/>
              </a:rPr>
              <a:t> </a:t>
            </a:r>
          </a:p>
          <a:p>
            <a:r>
              <a:rPr lang="en-US" b="1" dirty="0" smtClean="0">
                <a:solidFill>
                  <a:srgbClr val="002060"/>
                </a:solidFill>
                <a:latin typeface="Times New Roman" panose="02020603050405020304" pitchFamily="18" charset="0"/>
                <a:cs typeface="Times New Roman" panose="02020603050405020304" pitchFamily="18" charset="0"/>
              </a:rPr>
              <a:t>tai </a:t>
            </a:r>
            <a:r>
              <a:rPr lang="en-US" b="1" dirty="0" err="1" smtClean="0">
                <a:solidFill>
                  <a:srgbClr val="002060"/>
                </a:solidFill>
                <a:latin typeface="Times New Roman" panose="02020603050405020304" pitchFamily="18" charset="0"/>
                <a:cs typeface="Times New Roman" panose="02020603050405020304" pitchFamily="18" charset="0"/>
              </a:rPr>
              <a:t>nạn</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rủi</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ro</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rất</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dễ</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xảy</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ra</a:t>
            </a:r>
            <a:r>
              <a:rPr lang="en-US" b="1" dirty="0" smtClean="0">
                <a:solidFill>
                  <a:srgbClr val="002060"/>
                </a:solidFill>
                <a:latin typeface="Times New Roman" panose="02020603050405020304" pitchFamily="18" charset="0"/>
                <a:cs typeface="Times New Roman" panose="02020603050405020304" pitchFamily="18" charset="0"/>
              </a:rPr>
              <a:t> </a:t>
            </a:r>
            <a:endParaRPr lang="en-US" b="1" dirty="0">
              <a:solidFill>
                <a:srgbClr val="00206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Do </a:t>
            </a:r>
            <a:r>
              <a:rPr lang="en-US" dirty="0" err="1" smtClean="0">
                <a:latin typeface="Times New Roman" panose="02020603050405020304" pitchFamily="18" charset="0"/>
                <a:cs typeface="Times New Roman" panose="02020603050405020304" pitchFamily="18" charset="0"/>
              </a:rPr>
              <a:t>đó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phòng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tránh</a:t>
            </a:r>
            <a:r>
              <a:rPr lang="en-US" dirty="0" smtClean="0">
                <a:latin typeface="Times New Roman" panose="02020603050405020304" pitchFamily="18" charset="0"/>
                <a:cs typeface="Times New Roman" panose="02020603050405020304" pitchFamily="18" charset="0"/>
              </a:rPr>
              <a:t> tai </a:t>
            </a:r>
            <a:r>
              <a:rPr lang="en-US" dirty="0" err="1" smtClean="0">
                <a:latin typeface="Times New Roman" panose="02020603050405020304" pitchFamily="18" charset="0"/>
                <a:cs typeface="Times New Roman" panose="02020603050405020304" pitchFamily="18" charset="0"/>
              </a:rPr>
              <a:t>nạn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đuối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trọng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nhằm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góp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a:t>
            </a:r>
            <a:r>
              <a:rPr lang="en-US" dirty="0" smtClean="0">
                <a:latin typeface="Times New Roman" panose="02020603050405020304" pitchFamily="18" charset="0"/>
                <a:cs typeface="Times New Roman" panose="02020603050405020304" pitchFamily="18" charset="0"/>
              </a:rPr>
              <a:t> </a:t>
            </a:r>
          </a:p>
          <a:p>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đuối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t>
            </a:r>
            <a:r>
              <a:rPr lang="en-US" dirty="0" err="1" smtClean="0">
                <a:latin typeface="Times New Roman" panose="02020603050405020304" pitchFamily="18" charset="0"/>
                <a:cs typeface="Times New Roman" panose="02020603050405020304" pitchFamily="18" charset="0"/>
              </a:rPr>
              <a:t>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30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58000"/>
          </a:xfrm>
          <a:prstGeom prst="rect">
            <a:avLst/>
          </a:prstGeom>
        </p:spPr>
      </p:pic>
      <p:sp>
        <p:nvSpPr>
          <p:cNvPr id="8" name="TextBox 7"/>
          <p:cNvSpPr txBox="1"/>
          <p:nvPr/>
        </p:nvSpPr>
        <p:spPr>
          <a:xfrm>
            <a:off x="2807595" y="1481071"/>
            <a:ext cx="7391767" cy="646331"/>
          </a:xfrm>
          <a:prstGeom prst="rect">
            <a:avLst/>
          </a:prstGeom>
          <a:noFill/>
        </p:spPr>
        <p:txBody>
          <a:bodyPr wrap="none" rtlCol="0">
            <a:spAutoFit/>
          </a:bodyPr>
          <a:lstStyle/>
          <a:p>
            <a:r>
              <a:rPr lang="en-US" sz="3600" dirty="0" err="1" smtClean="0">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đuối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nước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sẽ</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dẫn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đến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tử</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vong</a:t>
            </a:r>
            <a:r>
              <a:rPr lang="en-US" sz="3600" dirty="0" smtClean="0">
                <a:latin typeface="Times New Roman" panose="02020603050405020304" pitchFamily="18" charset="0"/>
                <a:cs typeface="Times New Roman" panose="02020603050405020304" pitchFamily="18" charset="0"/>
              </a:rPr>
              <a:t> ? </a:t>
            </a:r>
            <a:endParaRPr lang="en-US" sz="36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665927" y="2627290"/>
            <a:ext cx="8424101" cy="1200329"/>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Các cơ 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bị thiếu oxy và các chức năng sống của cơ thể ngừng hoạt </a:t>
            </a:r>
            <a:r>
              <a:rPr lang="vi-VN" dirty="0" smtClean="0">
                <a:latin typeface="Times New Roman" panose="02020603050405020304" pitchFamily="18" charset="0"/>
                <a:cs typeface="Times New Roman" panose="02020603050405020304" pitchFamily="18" charset="0"/>
              </a:rPr>
              <a:t>động</a:t>
            </a:r>
            <a:endParaRPr lang="en-US" dirty="0" smtClean="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Hay nói cách khác: Chết đuối là tình trạng thiếu oxy do cơ thể bị chìm trong nước</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Theo </a:t>
            </a:r>
            <a:r>
              <a:rPr lang="vi-VN" dirty="0" smtClean="0">
                <a:latin typeface="Times New Roman" panose="02020603050405020304" pitchFamily="18" charset="0"/>
                <a:cs typeface="Times New Roman" panose="02020603050405020304" pitchFamily="18" charset="0"/>
              </a:rPr>
              <a:t>thống </a:t>
            </a:r>
            <a:r>
              <a:rPr lang="vi-VN" dirty="0">
                <a:latin typeface="Times New Roman" panose="02020603050405020304" pitchFamily="18" charset="0"/>
                <a:cs typeface="Times New Roman" panose="02020603050405020304" pitchFamily="18" charset="0"/>
              </a:rPr>
              <a:t>kê thấy có khoảng </a:t>
            </a:r>
            <a:r>
              <a:rPr lang="en-US" dirty="0" smtClean="0">
                <a:latin typeface="Times New Roman" panose="02020603050405020304" pitchFamily="18" charset="0"/>
                <a:cs typeface="Times New Roman" panose="02020603050405020304" pitchFamily="18" charset="0"/>
              </a:rPr>
              <a:t>80%</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trường hợp chết đuối mà trong phổi có nước </a:t>
            </a:r>
            <a:endParaRPr lang="en-US"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và </a:t>
            </a:r>
            <a:r>
              <a:rPr lang="en-US" dirty="0" smtClean="0">
                <a:latin typeface="Times New Roman" panose="02020603050405020304" pitchFamily="18" charset="0"/>
                <a:cs typeface="Times New Roman" panose="02020603050405020304" pitchFamily="18" charset="0"/>
              </a:rPr>
              <a:t>20%</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còn lại chết đuối nhưng phổi không có nước</a:t>
            </a:r>
            <a:r>
              <a:rPr lang="vi-V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đuối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a:t>
            </a:r>
            <a:r>
              <a:rPr lang="en-US" dirty="0" smtClean="0">
                <a:latin typeface="Times New Roman" panose="02020603050405020304" pitchFamily="18" charset="0"/>
                <a:cs typeface="Times New Roman" panose="02020603050405020304" pitchFamily="18" charset="0"/>
              </a:rPr>
              <a:t> ) </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1101589" y="327362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060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987" y="893867"/>
            <a:ext cx="11152030" cy="5816025"/>
          </a:xfrm>
        </p:spPr>
        <p:txBody>
          <a:bodyPr>
            <a:noAutofit/>
          </a:bodyPr>
          <a:lstStyle/>
          <a:p>
            <a:pPr marL="0" indent="0">
              <a:buNone/>
            </a:pPr>
            <a:r>
              <a:rPr lang="vi-VN" sz="1800" dirty="0">
                <a:latin typeface="+mj-lt"/>
              </a:rPr>
              <a:t> </a:t>
            </a:r>
            <a:endParaRPr lang="en-US" sz="1800" dirty="0" smtClean="0">
              <a:latin typeface="+mj-lt"/>
            </a:endParaRPr>
          </a:p>
          <a:p>
            <a:pPr>
              <a:buFontTx/>
              <a:buChar char="-"/>
            </a:pPr>
            <a:r>
              <a:rPr lang="vi-VN" sz="1800" dirty="0" smtClean="0">
                <a:latin typeface="+mj-lt"/>
                <a:cs typeface="Times New Roman" panose="02020603050405020304" pitchFamily="18" charset="0"/>
              </a:rPr>
              <a:t>Có </a:t>
            </a:r>
            <a:r>
              <a:rPr lang="vi-VN" sz="1800" dirty="0">
                <a:latin typeface="+mj-lt"/>
                <a:cs typeface="Times New Roman" panose="02020603050405020304" pitchFamily="18" charset="0"/>
              </a:rPr>
              <a:t>rất nhiều nguyên nhân dẫn đến tai nạn đuối nước ở trẻ em, nhưng phần lớn chủ yếu vẫn là do sự lơ là, chủ quan của các bậc phụ huynh, chưa giám sát chặt chẽ con trẻ hoặc thiếu người trông coi, chăm sóc, để trẻ tự do đi </a:t>
            </a:r>
            <a:r>
              <a:rPr lang="vi-VN" sz="1800" dirty="0" smtClean="0">
                <a:latin typeface="+mj-lt"/>
                <a:cs typeface="Times New Roman" panose="02020603050405020304" pitchFamily="18" charset="0"/>
              </a:rPr>
              <a:t>lại</a:t>
            </a:r>
            <a:r>
              <a:rPr lang="en-US" sz="1800" dirty="0" smtClean="0">
                <a:latin typeface="+mj-lt"/>
                <a:cs typeface="Times New Roman" panose="02020603050405020304" pitchFamily="18" charset="0"/>
              </a:rPr>
              <a:t>.</a:t>
            </a:r>
          </a:p>
          <a:p>
            <a:pPr>
              <a:buFontTx/>
              <a:buChar char="-"/>
            </a:pPr>
            <a:endParaRPr lang="en-US" sz="1800" dirty="0" smtClean="0">
              <a:latin typeface="+mj-lt"/>
              <a:cs typeface="Times New Roman" panose="02020603050405020304" pitchFamily="18" charset="0"/>
            </a:endParaRPr>
          </a:p>
          <a:p>
            <a:pPr marL="0" indent="0">
              <a:buNone/>
            </a:pPr>
            <a:r>
              <a:rPr lang="vi-VN" sz="1800" dirty="0">
                <a:solidFill>
                  <a:srgbClr val="002060"/>
                </a:solidFill>
                <a:latin typeface="+mj-lt"/>
              </a:rPr>
              <a:t> - </a:t>
            </a:r>
            <a:r>
              <a:rPr lang="vi-VN" sz="1800" dirty="0" smtClean="0">
                <a:solidFill>
                  <a:srgbClr val="002060"/>
                </a:solidFill>
                <a:latin typeface="+mj-lt"/>
              </a:rPr>
              <a:t>Đối với </a:t>
            </a:r>
            <a:r>
              <a:rPr lang="vi-VN" sz="1800" dirty="0">
                <a:solidFill>
                  <a:srgbClr val="002060"/>
                </a:solidFill>
                <a:latin typeface="+mj-lt"/>
              </a:rPr>
              <a:t>trẻ lớn tuổi do bản tính hiếu động, tò mò; đối với trẻ nhỏ do tính thích nghịch nước hoặc </a:t>
            </a:r>
            <a:r>
              <a:rPr lang="en-US" sz="1800" dirty="0" smtClean="0">
                <a:solidFill>
                  <a:srgbClr val="002060"/>
                </a:solidFill>
                <a:latin typeface="+mj-lt"/>
              </a:rPr>
              <a:t>.</a:t>
            </a:r>
            <a:r>
              <a:rPr lang="vi-VN" sz="1800" dirty="0" smtClean="0">
                <a:solidFill>
                  <a:srgbClr val="002060"/>
                </a:solidFill>
                <a:latin typeface="+mj-lt"/>
              </a:rPr>
              <a:t>Cho </a:t>
            </a:r>
            <a:r>
              <a:rPr lang="vi-VN" sz="1800" dirty="0">
                <a:solidFill>
                  <a:srgbClr val="002060"/>
                </a:solidFill>
                <a:latin typeface="+mj-lt"/>
              </a:rPr>
              <a:t>dù trẻ em không biết bơi lội hay biết bơi lội nhưng do sự chủ quan nên cũng không lường trước hết được sự nguy hiểm của tai nạn</a:t>
            </a:r>
            <a:r>
              <a:rPr lang="vi-VN" sz="1800" dirty="0" smtClean="0">
                <a:solidFill>
                  <a:srgbClr val="002060"/>
                </a:solidFill>
                <a:latin typeface="+mj-lt"/>
              </a:rPr>
              <a:t>.</a:t>
            </a:r>
            <a:endParaRPr lang="en-US" sz="1800" dirty="0" smtClean="0">
              <a:solidFill>
                <a:srgbClr val="002060"/>
              </a:solidFill>
              <a:latin typeface="+mj-lt"/>
            </a:endParaRPr>
          </a:p>
          <a:p>
            <a:endParaRPr lang="vi-VN" sz="1800" dirty="0">
              <a:solidFill>
                <a:srgbClr val="002060"/>
              </a:solidFill>
              <a:latin typeface="+mj-lt"/>
            </a:endParaRPr>
          </a:p>
          <a:p>
            <a:pPr marL="0" indent="0">
              <a:buNone/>
            </a:pPr>
            <a:r>
              <a:rPr lang="vi-VN" sz="1800" dirty="0">
                <a:solidFill>
                  <a:srgbClr val="002060"/>
                </a:solidFill>
                <a:latin typeface="+mj-lt"/>
              </a:rPr>
              <a:t>  </a:t>
            </a:r>
            <a:r>
              <a:rPr lang="vi-VN" sz="1800" dirty="0">
                <a:solidFill>
                  <a:srgbClr val="C00000"/>
                </a:solidFill>
                <a:latin typeface="+mj-lt"/>
              </a:rPr>
              <a:t>- Ngoài ra, môi trường sống chung quanh cũng </a:t>
            </a:r>
            <a:r>
              <a:rPr lang="en-US" sz="1800" dirty="0" smtClean="0">
                <a:solidFill>
                  <a:srgbClr val="C00000"/>
                </a:solidFill>
                <a:latin typeface="+mj-lt"/>
              </a:rPr>
              <a:t>l</a:t>
            </a:r>
            <a:r>
              <a:rPr lang="vi-VN" sz="1800" dirty="0" smtClean="0">
                <a:solidFill>
                  <a:srgbClr val="C00000"/>
                </a:solidFill>
                <a:latin typeface="+mj-lt"/>
              </a:rPr>
              <a:t>uôn </a:t>
            </a:r>
            <a:r>
              <a:rPr lang="vi-VN" sz="1800" dirty="0">
                <a:solidFill>
                  <a:srgbClr val="C00000"/>
                </a:solidFill>
                <a:latin typeface="+mj-lt"/>
              </a:rPr>
              <a:t>luôn có những yếu tố nguy cơ rình rập gây nên tai nạn đuối nước cho trẻ em như chậu nước, chum vại, bể nước, giếng nước... không có nắp đậy an toàn; sông, hồ, suối, ao nước... không được rào chắn và có biển báo nguy hiểm. Hơn nữa, tình trạng xây dựng các công trình, đào bới khai thác cát, đất đá tràn lan, sự vô ý thức của con người... đã để lại các hố ao sâu gây nguy hiểm như hố vôi tôi, hố lấy đất làm gạch ngói, hố lấy cát, hố lấy nước tưới hoa màu… không có hàng rào cũng là những nơi dễ gây nên tai nạn đuối nước</a:t>
            </a:r>
            <a:r>
              <a:rPr lang="vi-VN" sz="1800" dirty="0" smtClean="0">
                <a:solidFill>
                  <a:srgbClr val="C00000"/>
                </a:solidFill>
                <a:latin typeface="+mj-lt"/>
              </a:rPr>
              <a:t>.</a:t>
            </a:r>
            <a:endParaRPr lang="en-US" sz="1800" dirty="0" smtClean="0">
              <a:solidFill>
                <a:srgbClr val="C00000"/>
              </a:solidFill>
              <a:latin typeface="+mj-lt"/>
            </a:endParaRPr>
          </a:p>
          <a:p>
            <a:pPr marL="0" indent="0">
              <a:buNone/>
            </a:pPr>
            <a:r>
              <a:rPr lang="vi-VN" sz="1800" dirty="0" smtClean="0">
                <a:solidFill>
                  <a:srgbClr val="C00000"/>
                </a:solidFill>
                <a:latin typeface="+mj-lt"/>
              </a:rPr>
              <a:t> </a:t>
            </a:r>
            <a:r>
              <a:rPr lang="vi-VN" sz="1800" dirty="0">
                <a:solidFill>
                  <a:srgbClr val="C00000"/>
                </a:solidFill>
                <a:latin typeface="+mj-lt"/>
              </a:rPr>
              <a:t> </a:t>
            </a:r>
            <a:br>
              <a:rPr lang="vi-VN" sz="1800" dirty="0">
                <a:solidFill>
                  <a:srgbClr val="C00000"/>
                </a:solidFill>
                <a:latin typeface="+mj-lt"/>
              </a:rPr>
            </a:br>
            <a:r>
              <a:rPr lang="vi-VN" sz="1800" dirty="0">
                <a:solidFill>
                  <a:schemeClr val="accent6">
                    <a:lumMod val="50000"/>
                  </a:schemeClr>
                </a:solidFill>
                <a:latin typeface="+mj-lt"/>
              </a:rPr>
              <a:t>- Tai nạn do đuối nước có thể xảy ra trong các trường hợp: </a:t>
            </a:r>
            <a:r>
              <a:rPr lang="en-US" sz="1800" dirty="0" smtClean="0">
                <a:solidFill>
                  <a:schemeClr val="accent6">
                    <a:lumMod val="50000"/>
                  </a:schemeClr>
                </a:solidFill>
                <a:latin typeface="+mj-lt"/>
              </a:rPr>
              <a:t>N</a:t>
            </a:r>
            <a:r>
              <a:rPr lang="vi-VN" sz="1800" dirty="0" smtClean="0">
                <a:solidFill>
                  <a:schemeClr val="accent6">
                    <a:lumMod val="50000"/>
                  </a:schemeClr>
                </a:solidFill>
                <a:latin typeface="+mj-lt"/>
              </a:rPr>
              <a:t>gạt </a:t>
            </a:r>
            <a:r>
              <a:rPr lang="vi-VN" sz="1800" dirty="0">
                <a:solidFill>
                  <a:schemeClr val="accent6">
                    <a:lumMod val="50000"/>
                  </a:schemeClr>
                </a:solidFill>
                <a:latin typeface="+mj-lt"/>
              </a:rPr>
              <a:t>nước, những người không biết bơi ngã xuống nước, hoặc trẻ em ngã cắm đầu vào chậu nước hay bồn tắm;  ngất đột ngột khi vừa tiếp xúc với nước; lặn sâu dưới nước khi hết hơi không ngoi lên kịp bị ngạt; bơi quá mệt, cơ thể mất nhiệt do nước lạnh, bị chuột rút rồi ngất đi…</a:t>
            </a:r>
          </a:p>
          <a:p>
            <a:endParaRPr lang="en-US" sz="1800" dirty="0"/>
          </a:p>
        </p:txBody>
      </p:sp>
      <p:sp>
        <p:nvSpPr>
          <p:cNvPr id="6" name="TextBox 5"/>
          <p:cNvSpPr txBox="1"/>
          <p:nvPr/>
        </p:nvSpPr>
        <p:spPr>
          <a:xfrm>
            <a:off x="3284112" y="309093"/>
            <a:ext cx="6654386" cy="584775"/>
          </a:xfrm>
          <a:prstGeom prst="rect">
            <a:avLst/>
          </a:prstGeom>
          <a:noFill/>
        </p:spPr>
        <p:txBody>
          <a:bodyPr wrap="none" rtlCol="0">
            <a:spAutoFit/>
          </a:bodyPr>
          <a:lstStyle/>
          <a:p>
            <a:pPr algn="ctr"/>
            <a:r>
              <a:rPr lang="en-US" sz="3200" dirty="0" err="1" smtClean="0">
                <a:solidFill>
                  <a:srgbClr val="FF0000"/>
                </a:solidFill>
                <a:latin typeface="Times New Roman" panose="02020603050405020304" pitchFamily="18" charset="0"/>
                <a:cs typeface="Times New Roman" panose="02020603050405020304" pitchFamily="18" charset="0"/>
              </a:rPr>
              <a:t>Nguyên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nhân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đuối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nước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đối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với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trẻ</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em</a:t>
            </a:r>
            <a:r>
              <a:rPr lang="en-US" sz="3200" dirty="0" smtClean="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4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3042" y="218941"/>
            <a:ext cx="7831375" cy="984885"/>
          </a:xfrm>
          <a:prstGeom prst="rect">
            <a:avLst/>
          </a:prstGeom>
          <a:noFill/>
        </p:spPr>
        <p:txBody>
          <a:bodyPr wrap="none" rtlCol="0">
            <a:spAutoFit/>
          </a:bodyPr>
          <a:lstStyle/>
          <a:p>
            <a:r>
              <a:rPr lang="en-US" sz="4000" dirty="0" err="1" smtClean="0">
                <a:latin typeface="Times New Roman" panose="02020603050405020304" pitchFamily="18" charset="0"/>
                <a:cs typeface="Times New Roman" panose="02020603050405020304" pitchFamily="18" charset="0"/>
              </a:rPr>
              <a:t>Cách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phòng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tránh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đuối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nước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trẻ</a:t>
            </a:r>
            <a:r>
              <a:rPr lang="en-US" sz="4000" dirty="0" smtClean="0">
                <a:latin typeface="Times New Roman" panose="02020603050405020304" pitchFamily="18" charset="0"/>
                <a:cs typeface="Times New Roman" panose="02020603050405020304" pitchFamily="18" charset="0"/>
              </a:rPr>
              <a:t> </a:t>
            </a:r>
          </a:p>
          <a:p>
            <a:endParaRPr lang="en-US" dirty="0"/>
          </a:p>
        </p:txBody>
      </p:sp>
      <p:sp>
        <p:nvSpPr>
          <p:cNvPr id="5" name="TextBox 4"/>
          <p:cNvSpPr txBox="1"/>
          <p:nvPr/>
        </p:nvSpPr>
        <p:spPr>
          <a:xfrm>
            <a:off x="1243320" y="1203826"/>
            <a:ext cx="8950817" cy="5632311"/>
          </a:xfrm>
          <a:prstGeom prst="rect">
            <a:avLst/>
          </a:prstGeom>
          <a:noFill/>
        </p:spPr>
        <p:txBody>
          <a:bodyPr wrap="square" rtlCol="0">
            <a:spAutoFit/>
          </a:bodyPr>
          <a:lstStyle/>
          <a:p>
            <a:pPr marL="285750" indent="-285750">
              <a:buFontTx/>
              <a:buChar char="-"/>
            </a:pPr>
            <a:r>
              <a:rPr lang="vi-VN" dirty="0">
                <a:latin typeface="+mj-lt"/>
              </a:rPr>
              <a:t>Cha mẹ làm nắp đậy chắc chắn, an toàn cho giếng, bể nước, chum vại.</a:t>
            </a:r>
          </a:p>
          <a:p>
            <a:pPr marL="285750" indent="-285750">
              <a:buFontTx/>
              <a:buChar char="-"/>
            </a:pPr>
            <a:r>
              <a:rPr lang="vi-VN" dirty="0">
                <a:latin typeface="+mj-lt"/>
              </a:rPr>
              <a:t>Không đựng nước trong xô, </a:t>
            </a:r>
            <a:r>
              <a:rPr lang="vi-VN" dirty="0" smtClean="0">
                <a:latin typeface="+mj-lt"/>
              </a:rPr>
              <a:t>chậu</a:t>
            </a:r>
            <a:r>
              <a:rPr lang="en-US" dirty="0">
                <a:latin typeface="+mj-lt"/>
              </a:rPr>
              <a:t>.</a:t>
            </a:r>
            <a:r>
              <a:rPr lang="vi-VN" dirty="0" smtClean="0">
                <a:latin typeface="+mj-lt"/>
              </a:rPr>
              <a:t>..</a:t>
            </a:r>
            <a:r>
              <a:rPr lang="vi-VN" dirty="0">
                <a:latin typeface="+mj-lt"/>
              </a:rPr>
              <a:t>khi không cần dùng. Đậy nắp giếng, bể nước bằng nắp đậy an toàn.</a:t>
            </a:r>
          </a:p>
          <a:p>
            <a:pPr marL="285750" indent="-285750">
              <a:buFontTx/>
              <a:buChar char="-"/>
            </a:pPr>
            <a:r>
              <a:rPr lang="vi-VN" dirty="0" smtClean="0">
                <a:latin typeface="+mj-lt"/>
              </a:rPr>
              <a:t>Không </a:t>
            </a:r>
            <a:r>
              <a:rPr lang="vi-VN" dirty="0">
                <a:latin typeface="+mj-lt"/>
              </a:rPr>
              <a:t>chơi, đùa nghịch quanh ao, hồ nước, hố sâu, hố vôi đang tôi để tránh bị ngã, rơi xuống hố</a:t>
            </a:r>
            <a:r>
              <a:rPr lang="vi-VN" dirty="0" smtClean="0">
                <a:latin typeface="+mj-lt"/>
              </a:rPr>
              <a:t>.</a:t>
            </a:r>
            <a:endParaRPr lang="en-US" dirty="0" smtClean="0">
              <a:latin typeface="+mj-lt"/>
            </a:endParaRPr>
          </a:p>
          <a:p>
            <a:pPr marL="285750" indent="-285750">
              <a:buFontTx/>
              <a:buChar char="-"/>
            </a:pPr>
            <a:r>
              <a:rPr lang="vi-VN" dirty="0" smtClean="0">
                <a:latin typeface="+mj-lt"/>
              </a:rPr>
              <a:t>Khi </a:t>
            </a:r>
            <a:r>
              <a:rPr lang="vi-VN" dirty="0">
                <a:latin typeface="+mj-lt"/>
              </a:rPr>
              <a:t>cho trẻ đi chơi gần những nơi có sông, suối, ao, hồ; tắm ở bể bơi, tắm biển, cha mẹ phải luôn để ý con trong tầm mắt.</a:t>
            </a:r>
          </a:p>
          <a:p>
            <a:r>
              <a:rPr lang="vi-VN" dirty="0">
                <a:latin typeface="+mj-lt"/>
              </a:rPr>
              <a:t>- </a:t>
            </a:r>
            <a:r>
              <a:rPr lang="en-US" dirty="0" smtClean="0">
                <a:latin typeface="+mj-lt"/>
              </a:rPr>
              <a:t> </a:t>
            </a:r>
            <a:r>
              <a:rPr lang="vi-VN" dirty="0" smtClean="0">
                <a:latin typeface="+mj-lt"/>
              </a:rPr>
              <a:t>Nhà </a:t>
            </a:r>
            <a:r>
              <a:rPr lang="vi-VN" dirty="0">
                <a:latin typeface="+mj-lt"/>
              </a:rPr>
              <a:t>ở gần vùng sông nước, ao hồ cần làm cửa chắn và rào quanh nhà.</a:t>
            </a:r>
          </a:p>
          <a:p>
            <a:r>
              <a:rPr lang="vi-VN" dirty="0">
                <a:latin typeface="+mj-lt"/>
              </a:rPr>
              <a:t>-  Cha mẹ cần  lấp kín các hố, rãnh nước sau khi sử dụng.</a:t>
            </a:r>
          </a:p>
          <a:p>
            <a:r>
              <a:rPr lang="vi-VN" dirty="0" smtClean="0">
                <a:latin typeface="+mj-lt"/>
              </a:rPr>
              <a:t>-</a:t>
            </a:r>
            <a:r>
              <a:rPr lang="en-US" dirty="0" smtClean="0">
                <a:latin typeface="+mj-lt"/>
              </a:rPr>
              <a:t>  </a:t>
            </a:r>
            <a:r>
              <a:rPr lang="vi-VN" dirty="0" smtClean="0">
                <a:latin typeface="+mj-lt"/>
              </a:rPr>
              <a:t>Làm </a:t>
            </a:r>
            <a:r>
              <a:rPr lang="vi-VN" dirty="0">
                <a:latin typeface="+mj-lt"/>
              </a:rPr>
              <a:t>cổng chắc chắn đảm bảo trẻ không tự mở, giữ cổng luôn đóng nếu nhà gần ao, sông.</a:t>
            </a:r>
          </a:p>
          <a:p>
            <a:r>
              <a:rPr lang="vi-VN" dirty="0">
                <a:latin typeface="+mj-lt"/>
              </a:rPr>
              <a:t>-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Nên cho trẻ tập bơi sớm (trên 4 tuổi</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en-US" dirty="0" smtClean="0">
                <a:latin typeface="+mj-lt"/>
              </a:rPr>
              <a:t>- </a:t>
            </a:r>
            <a:r>
              <a:rPr lang="vi-VN" dirty="0" smtClean="0">
                <a:latin typeface="+mj-lt"/>
              </a:rPr>
              <a:t> </a:t>
            </a:r>
            <a:r>
              <a:rPr lang="vi-VN" dirty="0">
                <a:latin typeface="+mj-lt"/>
              </a:rPr>
              <a:t>Không nên để trẻ dưới 10 tuổi trông trẻ bé hơn ở trong nhà hoặc ở những nơi có ao, sông..</a:t>
            </a:r>
          </a:p>
          <a:p>
            <a:r>
              <a:rPr lang="vi-VN" dirty="0">
                <a:latin typeface="+mj-lt"/>
              </a:rPr>
              <a:t>+ Gửi trẻ vào các cơ sở giáo dục mầm non để đảm bảo an toàn cho trẻ.</a:t>
            </a:r>
          </a:p>
          <a:p>
            <a:r>
              <a:rPr lang="vi-VN" dirty="0">
                <a:latin typeface="+mj-lt"/>
              </a:rPr>
              <a:t>+ Không nên để trẻ ở nhà 1 mình với ông bà hay người lớn tuổi già yếu.</a:t>
            </a:r>
            <a:br>
              <a:rPr lang="vi-VN" dirty="0">
                <a:latin typeface="+mj-lt"/>
              </a:rPr>
            </a:br>
            <a:r>
              <a:rPr lang="vi-VN" dirty="0" smtClean="0">
                <a:latin typeface="+mj-lt"/>
              </a:rPr>
              <a:t>- </a:t>
            </a:r>
            <a:r>
              <a:rPr lang="vi-VN" dirty="0">
                <a:latin typeface="+mj-lt"/>
              </a:rPr>
              <a:t>Do đó ngoài việc thường giám sát con cái, cha mẹ </a:t>
            </a:r>
            <a:r>
              <a:rPr lang="vi-VN" dirty="0" smtClean="0">
                <a:latin typeface="+mj-lt"/>
              </a:rPr>
              <a:t>cần</a:t>
            </a:r>
            <a:r>
              <a:rPr lang="en-US" dirty="0" smtClean="0">
                <a:latin typeface="+mj-lt"/>
              </a:rPr>
              <a:t> </a:t>
            </a:r>
            <a:r>
              <a:rPr lang="en-US" dirty="0" err="1" smtClean="0">
                <a:latin typeface="Times New Roman" panose="02020603050405020304" pitchFamily="18" charset="0"/>
                <a:cs typeface="Times New Roman" panose="02020603050405020304" pitchFamily="18" charset="0"/>
              </a:rPr>
              <a:t>phải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bơi</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vi-VN" dirty="0">
                <a:latin typeface="+mj-lt"/>
              </a:rPr>
              <a:t>dạy trẻ em biết </a:t>
            </a:r>
            <a:r>
              <a:rPr lang="vi-VN" dirty="0" smtClean="0">
                <a:latin typeface="+mj-lt"/>
              </a:rPr>
              <a:t>bơi</a:t>
            </a:r>
            <a:r>
              <a:rPr lang="en-US" dirty="0">
                <a:latin typeface="Times New Roman" panose="02020603050405020304" pitchFamily="18" charset="0"/>
                <a:cs typeface="Times New Roman" panose="02020603050405020304" pitchFamily="18" charset="0"/>
              </a:rPr>
              <a:t> </a:t>
            </a:r>
            <a:r>
              <a:rPr lang="vi-VN" dirty="0" smtClean="0">
                <a:latin typeface="+mj-lt"/>
              </a:rPr>
              <a:t>và </a:t>
            </a:r>
            <a:r>
              <a:rPr lang="vi-VN" dirty="0">
                <a:latin typeface="+mj-lt"/>
              </a:rPr>
              <a:t>giải quyết các tình huống nguy hiểm có thể gặp phải khi tiếp xúc với nước, giải thích cho trẻ hiểu sự nguy hiểm khi tự ý tập bơi hay tắm sông suối khi không có sự canh chừng của người lớn.</a:t>
            </a:r>
          </a:p>
          <a:p>
            <a:r>
              <a:rPr lang="vi-VN" dirty="0">
                <a:latin typeface="+mj-lt"/>
              </a:rPr>
              <a:t>- Trang bị đầy đủ đồ bảo hộ cho trẻ khi cho trẻ tắm bể bơi, </a:t>
            </a:r>
            <a:r>
              <a:rPr lang="vi-VN" dirty="0" smtClean="0">
                <a:latin typeface="+mj-lt"/>
              </a:rPr>
              <a:t>biển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GT </a:t>
            </a:r>
            <a:r>
              <a:rPr lang="en-US" dirty="0" err="1" smtClean="0">
                <a:latin typeface="Times New Roman" panose="02020603050405020304" pitchFamily="18" charset="0"/>
                <a:cs typeface="Times New Roman" panose="02020603050405020304" pitchFamily="18" charset="0"/>
              </a:rPr>
              <a:t>đường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thuỷ</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endParaRPr lang="en-US" dirty="0">
              <a:latin typeface="+mj-lt"/>
            </a:endParaRPr>
          </a:p>
        </p:txBody>
      </p:sp>
    </p:spTree>
    <p:extLst>
      <p:ext uri="{BB962C8B-B14F-4D97-AF65-F5344CB8AC3E}">
        <p14:creationId xmlns:p14="http://schemas.microsoft.com/office/powerpoint/2010/main" val="4795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8033" y="399245"/>
            <a:ext cx="7765267" cy="523220"/>
          </a:xfrm>
          <a:prstGeom prst="rect">
            <a:avLst/>
          </a:prstGeom>
          <a:noFill/>
        </p:spPr>
        <p:txBody>
          <a:bodyPr wrap="non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Khi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gặp</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trường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hợp</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trẻ</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nhỏ</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bị</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đuối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nước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cần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làm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gì</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1211" y="1017431"/>
            <a:ext cx="11295685" cy="4247317"/>
          </a:xfrm>
          <a:prstGeom prst="rect">
            <a:avLst/>
          </a:prstGeom>
          <a:noFill/>
        </p:spPr>
        <p:txBody>
          <a:bodyPr wrap="square" rtlCol="0">
            <a:spAutoFit/>
          </a:bodyPr>
          <a:lstStyle/>
          <a:p>
            <a:r>
              <a:rPr lang="vi-VN" b="1" dirty="0"/>
              <a:t> </a:t>
            </a:r>
            <a:r>
              <a:rPr lang="vi-VN" b="1" dirty="0">
                <a:latin typeface="Times New Roman" panose="02020603050405020304" pitchFamily="18" charset="0"/>
                <a:cs typeface="Times New Roman" panose="02020603050405020304" pitchFamily="18" charset="0"/>
              </a:rPr>
              <a:t>Đối với trẻ nhỏ:</a:t>
            </a:r>
            <a:endParaRPr lang="vi-VN"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Khi </a:t>
            </a:r>
            <a:r>
              <a:rPr lang="vi-VN" dirty="0">
                <a:latin typeface="Times New Roman" panose="02020603050405020304" pitchFamily="18" charset="0"/>
                <a:cs typeface="Times New Roman" panose="02020603050405020304" pitchFamily="18" charset="0"/>
              </a:rPr>
              <a:t>gặp trẻ đuối nước người ta thường vác dốc ngược trẻ trên vai, động tác dốc ngược nạn nhân chỉ </a:t>
            </a:r>
            <a:r>
              <a:rPr lang="vi-VN" dirty="0" smtClean="0">
                <a:latin typeface="Times New Roman" panose="02020603050405020304" pitchFamily="18" charset="0"/>
                <a:cs typeface="Times New Roman" panose="02020603050405020304" pitchFamily="18" charset="0"/>
              </a:rPr>
              <a:t>có </a:t>
            </a:r>
            <a:r>
              <a:rPr lang="vi-VN" dirty="0">
                <a:latin typeface="Times New Roman" panose="02020603050405020304" pitchFamily="18" charset="0"/>
                <a:cs typeface="Times New Roman" panose="02020603050405020304" pitchFamily="18" charset="0"/>
              </a:rPr>
              <a:t>tác dụng khai thông vùng họng và miệng, vì vậy không nên thực hiện ở người </a:t>
            </a:r>
            <a:r>
              <a:rPr lang="vi-VN" dirty="0" smtClean="0">
                <a:latin typeface="Times New Roman" panose="02020603050405020304" pitchFamily="18" charset="0"/>
                <a:cs typeface="Times New Roman" panose="02020603050405020304" pitchFamily="18" charset="0"/>
              </a:rPr>
              <a:t>lớn </a:t>
            </a:r>
            <a:r>
              <a:rPr lang="vi-VN" dirty="0">
                <a:latin typeface="Times New Roman" panose="02020603050405020304" pitchFamily="18" charset="0"/>
                <a:cs typeface="Times New Roman" panose="02020603050405020304" pitchFamily="18" charset="0"/>
              </a:rPr>
              <a:t>và không nên làm quá 1 phút ở trẻ em.</a:t>
            </a:r>
          </a:p>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Đặt </a:t>
            </a:r>
            <a:r>
              <a:rPr lang="vi-VN" dirty="0">
                <a:latin typeface="Times New Roman" panose="02020603050405020304" pitchFamily="18" charset="0"/>
                <a:cs typeface="Times New Roman" panose="02020603050405020304" pitchFamily="18" charset="0"/>
              </a:rPr>
              <a:t>trẻ nằm ở chỗ khô ráo, thoáng khí. Nếu trẻ bất tỉnh, hãy kiểm tra </a:t>
            </a:r>
            <a:r>
              <a:rPr lang="vi-VN" dirty="0" smtClean="0">
                <a:latin typeface="Times New Roman" panose="02020603050405020304" pitchFamily="18" charset="0"/>
                <a:cs typeface="Times New Roman" panose="02020603050405020304" pitchFamily="18" charset="0"/>
              </a:rPr>
              <a:t>xem </a:t>
            </a:r>
            <a:r>
              <a:rPr lang="vi-VN" dirty="0">
                <a:latin typeface="Times New Roman" panose="02020603050405020304" pitchFamily="18" charset="0"/>
                <a:cs typeface="Times New Roman" panose="02020603050405020304" pitchFamily="18" charset="0"/>
              </a:rPr>
              <a:t>có còn thở không bằng cách quan sát sự di động của lồng ngực</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Nếu lồng ngực không di động tức là trẻ đã ngưng thở; thổi ngạt miệng qua miệng 2 cái chậm. </a:t>
            </a:r>
            <a:endParaRPr lang="en-US"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Nếu </a:t>
            </a:r>
            <a:r>
              <a:rPr lang="vi-VN" dirty="0">
                <a:latin typeface="Times New Roman" panose="02020603050405020304" pitchFamily="18" charset="0"/>
                <a:cs typeface="Times New Roman" panose="02020603050405020304" pitchFamily="18" charset="0"/>
              </a:rPr>
              <a:t>sau đó trẻ vẫn chưa thở lại được hoặc còn tím tái và hôn mê thì xem như tim đã ngưng đập, </a:t>
            </a:r>
            <a:r>
              <a:rPr lang="vi-VN" dirty="0" smtClean="0">
                <a:latin typeface="Times New Roman" panose="02020603050405020304" pitchFamily="18" charset="0"/>
                <a:cs typeface="Times New Roman" panose="02020603050405020304" pitchFamily="18" charset="0"/>
              </a:rPr>
              <a:t>cần </a:t>
            </a:r>
            <a:r>
              <a:rPr lang="vi-VN" dirty="0">
                <a:latin typeface="Times New Roman" panose="02020603050405020304" pitchFamily="18" charset="0"/>
                <a:cs typeface="Times New Roman" panose="02020603050405020304" pitchFamily="18" charset="0"/>
              </a:rPr>
              <a:t>ấn tim ngoài lồng ngực ngay. Ấn vào vùng nửa dưới xương ức theo cách như sau:</a:t>
            </a:r>
          </a:p>
          <a:p>
            <a:pPr marL="285750" indent="-285750">
              <a:buFontTx/>
              <a:buChar char="-"/>
            </a:pPr>
            <a:r>
              <a:rPr lang="vi-VN" dirty="0" smtClean="0">
                <a:latin typeface="Times New Roman" panose="02020603050405020304" pitchFamily="18" charset="0"/>
                <a:cs typeface="Times New Roman" panose="02020603050405020304" pitchFamily="18" charset="0"/>
              </a:rPr>
              <a:t>Dùng </a:t>
            </a:r>
            <a:r>
              <a:rPr lang="vi-VN" dirty="0">
                <a:latin typeface="Times New Roman" panose="02020603050405020304" pitchFamily="18" charset="0"/>
                <a:cs typeface="Times New Roman" panose="02020603050405020304" pitchFamily="18" charset="0"/>
              </a:rPr>
              <a:t>2 ngón tay cái (đối với trẻ dưới 1 tuổi) ấn ở vị trí giữa </a:t>
            </a:r>
            <a:r>
              <a:rPr lang="vi-VN" dirty="0" smtClean="0">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dưới </a:t>
            </a:r>
            <a:r>
              <a:rPr lang="vi-VN" dirty="0">
                <a:latin typeface="Times New Roman" panose="02020603050405020304" pitchFamily="18" charset="0"/>
                <a:cs typeface="Times New Roman" panose="02020603050405020304" pitchFamily="18" charset="0"/>
              </a:rPr>
              <a:t>đường nối hai đầu vú 1 đốt ngón tay (tức khoảng bằng bề ngang một ngón tay).</a:t>
            </a:r>
          </a:p>
          <a:p>
            <a:pPr marL="285750" indent="-285750">
              <a:buFontTx/>
              <a:buChar char="-"/>
            </a:pPr>
            <a:r>
              <a:rPr lang="vi-VN" dirty="0" smtClean="0">
                <a:latin typeface="Times New Roman" panose="02020603050405020304" pitchFamily="18" charset="0"/>
                <a:cs typeface="Times New Roman" panose="02020603050405020304" pitchFamily="18" charset="0"/>
              </a:rPr>
              <a:t>Dùng </a:t>
            </a:r>
            <a:r>
              <a:rPr lang="vi-VN" dirty="0">
                <a:latin typeface="Times New Roman" panose="02020603050405020304" pitchFamily="18" charset="0"/>
                <a:cs typeface="Times New Roman" panose="02020603050405020304" pitchFamily="18" charset="0"/>
              </a:rPr>
              <a:t>1 bàn tay (đối với trẻ từ 1-8 tuổi) hoặc 2 bàn tay đặt chồng lên nhau (đối với trẻ hơn 8 tuổi và người lớn) </a:t>
            </a:r>
            <a:r>
              <a:rPr lang="vi-VN" dirty="0" smtClean="0">
                <a:latin typeface="Times New Roman" panose="02020603050405020304" pitchFamily="18" charset="0"/>
                <a:cs typeface="Times New Roman" panose="02020603050405020304" pitchFamily="18" charset="0"/>
              </a:rPr>
              <a:t>ấn </a:t>
            </a:r>
            <a:r>
              <a:rPr lang="vi-VN" dirty="0">
                <a:latin typeface="Times New Roman" panose="02020603050405020304" pitchFamily="18" charset="0"/>
                <a:cs typeface="Times New Roman" panose="02020603050405020304" pitchFamily="18" charset="0"/>
              </a:rPr>
              <a:t>vào phía trên mỏm ức 2 đốt ngón tay. Phối hợp ấn tim và thổi ngạt theo tỷ lệ 5/1 (đối với trẻ dưới 8 tuổi</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hoặc 15/2 (đối với trẻ trên 8 tuổi</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285750" indent="-285750">
              <a:buFontTx/>
              <a:buChar char="-"/>
            </a:pPr>
            <a:r>
              <a:rPr lang="en-US" dirty="0" err="1" smtClean="0">
                <a:latin typeface="Times New Roman" panose="02020603050405020304" pitchFamily="18" charset="0"/>
                <a:cs typeface="Times New Roman" panose="02020603050405020304" pitchFamily="18" charset="0"/>
              </a:rPr>
              <a:t>Lư</a:t>
            </a:r>
            <a:r>
              <a:rPr lang="en-US" dirty="0" smtClean="0">
                <a:latin typeface="Times New Roman" panose="02020603050405020304" pitchFamily="18" charset="0"/>
                <a:cs typeface="Times New Roman" panose="02020603050405020304" pitchFamily="18" charset="0"/>
              </a:rPr>
              <a:t> ý : </a:t>
            </a:r>
            <a:r>
              <a:rPr lang="vi-VN" dirty="0" smtClean="0">
                <a:latin typeface="Times New Roman" panose="02020603050405020304" pitchFamily="18" charset="0"/>
                <a:cs typeface="Times New Roman" panose="02020603050405020304" pitchFamily="18" charset="0"/>
              </a:rPr>
              <a:t>Không </a:t>
            </a:r>
            <a:r>
              <a:rPr lang="vi-VN" dirty="0">
                <a:latin typeface="Times New Roman" panose="02020603050405020304" pitchFamily="18" charset="0"/>
                <a:cs typeface="Times New Roman" panose="02020603050405020304" pitchFamily="18" charset="0"/>
              </a:rPr>
              <a:t>được chậm trễ trong cấp cứu người bị đuối nước: tìm cách gọi xe cấp cứu, tìm cho được và đầy đủ các phương tiện cấp cứu . v.v... mà phải bằng mọi cách và khả năng hiểu biết cấp cứu ngay</a:t>
            </a:r>
          </a:p>
        </p:txBody>
      </p:sp>
    </p:spTree>
    <p:extLst>
      <p:ext uri="{BB962C8B-B14F-4D97-AF65-F5344CB8AC3E}">
        <p14:creationId xmlns:p14="http://schemas.microsoft.com/office/powerpoint/2010/main" val="248828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1999" cy="6858000"/>
          </a:xfrm>
          <a:prstGeom prst="rect">
            <a:avLst/>
          </a:prstGeom>
        </p:spPr>
      </p:pic>
      <p:sp>
        <p:nvSpPr>
          <p:cNvPr id="6" name="TextBox 5"/>
          <p:cNvSpPr txBox="1"/>
          <p:nvPr/>
        </p:nvSpPr>
        <p:spPr>
          <a:xfrm>
            <a:off x="3058950" y="3075057"/>
            <a:ext cx="6074099" cy="707886"/>
          </a:xfrm>
          <a:prstGeom prst="rect">
            <a:avLst/>
          </a:prstGeom>
          <a:noFill/>
        </p:spPr>
        <p:txBody>
          <a:bodyPr wrap="none" rtlCol="0">
            <a:spAutoFit/>
          </a:bodyPr>
          <a:lstStyle/>
          <a:p>
            <a:r>
              <a:rPr lang="en-US" sz="4000" dirty="0" err="1" smtClean="0">
                <a:solidFill>
                  <a:srgbClr val="FF0000"/>
                </a:solidFill>
                <a:latin typeface="Times New Roman" panose="02020603050405020304" pitchFamily="18" charset="0"/>
                <a:cs typeface="Times New Roman" panose="02020603050405020304" pitchFamily="18" charset="0"/>
              </a:rPr>
              <a:t>Thực</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hành</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sơ</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cứu</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đuối</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nước</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7550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3183" y="-115910"/>
            <a:ext cx="12505386" cy="7096259"/>
          </a:xfrm>
          <a:prstGeom prst="rect">
            <a:avLst/>
          </a:prstGeom>
        </p:spPr>
      </p:pic>
      <p:sp>
        <p:nvSpPr>
          <p:cNvPr id="7" name="TextBox 6"/>
          <p:cNvSpPr txBox="1"/>
          <p:nvPr/>
        </p:nvSpPr>
        <p:spPr>
          <a:xfrm>
            <a:off x="2936383" y="2215166"/>
            <a:ext cx="7342075" cy="1015663"/>
          </a:xfrm>
          <a:prstGeom prst="rect">
            <a:avLst/>
          </a:prstGeom>
          <a:noFill/>
        </p:spPr>
        <p:txBody>
          <a:bodyPr wrap="none" rtlCol="0">
            <a:spAutoFit/>
          </a:bodyPr>
          <a:lstStyle/>
          <a:p>
            <a:r>
              <a:rPr lang="en-US" sz="6000" dirty="0" smtClean="0">
                <a:latin typeface="Times New Roman" panose="02020603050405020304" pitchFamily="18" charset="0"/>
                <a:cs typeface="Times New Roman" panose="02020603050405020304" pitchFamily="18" charset="0"/>
              </a:rPr>
              <a:t>Xin </a:t>
            </a:r>
            <a:r>
              <a:rPr lang="en-US" sz="6000" dirty="0" err="1" smtClean="0">
                <a:latin typeface="Times New Roman" panose="02020603050405020304" pitchFamily="18" charset="0"/>
                <a:cs typeface="Times New Roman" panose="02020603050405020304" pitchFamily="18" charset="0"/>
              </a:rPr>
              <a:t>chân</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thành</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cảm</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ơn</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731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TotalTime>
  <Words>394</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35</cp:revision>
  <dcterms:created xsi:type="dcterms:W3CDTF">2023-12-05T03:03:16Z</dcterms:created>
  <dcterms:modified xsi:type="dcterms:W3CDTF">2023-12-05T23:16:13Z</dcterms:modified>
</cp:coreProperties>
</file>