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handoutMasterIdLst>
    <p:handoutMasterId r:id="rId37"/>
  </p:handoutMasterIdLst>
  <p:sldIdLst>
    <p:sldId id="256" r:id="rId2"/>
    <p:sldId id="257" r:id="rId3"/>
    <p:sldId id="258" r:id="rId4"/>
    <p:sldId id="259" r:id="rId5"/>
    <p:sldId id="261" r:id="rId6"/>
    <p:sldId id="262" r:id="rId7"/>
    <p:sldId id="263" r:id="rId8"/>
    <p:sldId id="264" r:id="rId9"/>
    <p:sldId id="265" r:id="rId10"/>
    <p:sldId id="267" r:id="rId11"/>
    <p:sldId id="268" r:id="rId12"/>
    <p:sldId id="269" r:id="rId13"/>
    <p:sldId id="270" r:id="rId14"/>
    <p:sldId id="271" r:id="rId15"/>
    <p:sldId id="272" r:id="rId16"/>
    <p:sldId id="273" r:id="rId17"/>
    <p:sldId id="274" r:id="rId18"/>
    <p:sldId id="288" r:id="rId19"/>
    <p:sldId id="275" r:id="rId20"/>
    <p:sldId id="289" r:id="rId21"/>
    <p:sldId id="276" r:id="rId22"/>
    <p:sldId id="286" r:id="rId23"/>
    <p:sldId id="287" r:id="rId24"/>
    <p:sldId id="291" r:id="rId25"/>
    <p:sldId id="292" r:id="rId26"/>
    <p:sldId id="277" r:id="rId27"/>
    <p:sldId id="290" r:id="rId28"/>
    <p:sldId id="278" r:id="rId29"/>
    <p:sldId id="280" r:id="rId30"/>
    <p:sldId id="281" r:id="rId31"/>
    <p:sldId id="282" r:id="rId32"/>
    <p:sldId id="283" r:id="rId33"/>
    <p:sldId id="284" r:id="rId34"/>
    <p:sldId id="285" r:id="rId35"/>
  </p:sldIdLst>
  <p:sldSz cx="18288000" cy="10287000"/>
  <p:notesSz cx="6858000" cy="9144000"/>
  <p:embeddedFontLst>
    <p:embeddedFont>
      <p:font typeface="Handyman" panose="020B0604020202020204" charset="0"/>
      <p:regular r:id="rId38"/>
    </p:embeddedFont>
    <p:embeddedFont>
      <p:font typeface="Calibri" panose="020F0502020204030204"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D081D0-5B6F-43D4-B254-72AAC94A97BA}" type="datetimeFigureOut">
              <a:rPr lang="en-US" smtClean="0"/>
              <a:t>01/14/2024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DC4FDC-8E16-4C6E-A9D1-032574C3C960}" type="slidenum">
              <a:rPr lang="en-US" smtClean="0"/>
              <a:t>‹#›</a:t>
            </a:fld>
            <a:endParaRPr lang="en-US"/>
          </a:p>
        </p:txBody>
      </p:sp>
    </p:spTree>
    <p:extLst>
      <p:ext uri="{BB962C8B-B14F-4D97-AF65-F5344CB8AC3E}">
        <p14:creationId xmlns:p14="http://schemas.microsoft.com/office/powerpoint/2010/main" val="17231478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66E9B4-A4C2-4FD1-AEE4-5AD874D53319}" type="datetimeFigureOut">
              <a:rPr lang="en-US" smtClean="0"/>
              <a:t>01/14/2024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A2A7E2-FC9D-422E-B0A6-744A396CBF98}" type="slidenum">
              <a:rPr lang="en-US" smtClean="0"/>
              <a:t>‹#›</a:t>
            </a:fld>
            <a:endParaRPr lang="en-US"/>
          </a:p>
        </p:txBody>
      </p:sp>
    </p:spTree>
    <p:extLst>
      <p:ext uri="{BB962C8B-B14F-4D97-AF65-F5344CB8AC3E}">
        <p14:creationId xmlns:p14="http://schemas.microsoft.com/office/powerpoint/2010/main" val="2627966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A2A7E2-FC9D-422E-B0A6-744A396CBF98}" type="slidenum">
              <a:rPr lang="en-US" smtClean="0"/>
              <a:t>1</a:t>
            </a:fld>
            <a:endParaRPr lang="en-US"/>
          </a:p>
        </p:txBody>
      </p:sp>
    </p:spTree>
    <p:extLst>
      <p:ext uri="{BB962C8B-B14F-4D97-AF65-F5344CB8AC3E}">
        <p14:creationId xmlns:p14="http://schemas.microsoft.com/office/powerpoint/2010/main" val="491600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01/14/2024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01/14/2024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01/14/2024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01/14/2024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sv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jpeg"/><Relationship Id="rId7" Type="http://schemas.openxmlformats.org/officeDocument/2006/relationships/image" Target="../media/image4.sv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jpeg"/><Relationship Id="rId7" Type="http://schemas.openxmlformats.org/officeDocument/2006/relationships/image" Target="../media/image4.sv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1.jpeg"/><Relationship Id="rId7" Type="http://schemas.openxmlformats.org/officeDocument/2006/relationships/image" Target="../media/image4.sv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jpeg"/><Relationship Id="rId7" Type="http://schemas.openxmlformats.org/officeDocument/2006/relationships/image" Target="../media/image4.sv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1.jpeg"/><Relationship Id="rId7" Type="http://schemas.openxmlformats.org/officeDocument/2006/relationships/image" Target="../media/image4.sv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jpeg"/><Relationship Id="rId7" Type="http://schemas.openxmlformats.org/officeDocument/2006/relationships/image" Target="../media/image4.sv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sv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1.jpeg"/><Relationship Id="rId7" Type="http://schemas.openxmlformats.org/officeDocument/2006/relationships/image" Target="../media/image4.sv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sv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8.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jpeg"/><Relationship Id="rId7" Type="http://schemas.openxmlformats.org/officeDocument/2006/relationships/image" Target="../media/image4.sv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png"/><Relationship Id="rId9"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sv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jpeg"/><Relationship Id="rId7" Type="http://schemas.openxmlformats.org/officeDocument/2006/relationships/image" Target="../media/image4.sv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jpeg"/><Relationship Id="rId7" Type="http://schemas.openxmlformats.org/officeDocument/2006/relationships/image" Target="../media/image4.sv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jpeg"/><Relationship Id="rId7" Type="http://schemas.openxmlformats.org/officeDocument/2006/relationships/image" Target="../media/image4.sv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jpeg"/><Relationship Id="rId7" Type="http://schemas.openxmlformats.org/officeDocument/2006/relationships/image" Target="../media/image4.sv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sv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jpeg"/><Relationship Id="rId7" Type="http://schemas.openxmlformats.org/officeDocument/2006/relationships/image" Target="../media/image4.sv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jpeg"/><Relationship Id="rId7" Type="http://schemas.openxmlformats.org/officeDocument/2006/relationships/image" Target="../media/image4.sv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png"/><Relationship Id="rId9" Type="http://schemas.openxmlformats.org/officeDocument/2006/relationships/image" Target="../media/image23.jpe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sv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sv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sv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sv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sv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sv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sv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image" Target="../media/image4.sv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png"/><Relationship Id="rId9"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sv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sv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sv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sv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01000" y="0"/>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3" name="Freeform 3"/>
          <p:cNvSpPr/>
          <p:nvPr/>
        </p:nvSpPr>
        <p:spPr>
          <a:xfrm>
            <a:off x="0" y="0"/>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4" name="Freeform 4"/>
          <p:cNvSpPr/>
          <p:nvPr/>
        </p:nvSpPr>
        <p:spPr>
          <a:xfrm>
            <a:off x="8001000" y="2662395"/>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4"/>
            <a:stretch>
              <a:fillRect t="-34918"/>
            </a:stretch>
          </a:blipFill>
        </p:spPr>
      </p:sp>
      <p:sp>
        <p:nvSpPr>
          <p:cNvPr id="5" name="Freeform 5"/>
          <p:cNvSpPr/>
          <p:nvPr/>
        </p:nvSpPr>
        <p:spPr>
          <a:xfrm>
            <a:off x="0" y="2662395"/>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4"/>
            <a:stretch>
              <a:fillRect t="-34918"/>
            </a:stretch>
          </a:blipFill>
        </p:spPr>
      </p:sp>
      <p:sp>
        <p:nvSpPr>
          <p:cNvPr id="6" name="Freeform 6"/>
          <p:cNvSpPr/>
          <p:nvPr/>
        </p:nvSpPr>
        <p:spPr>
          <a:xfrm>
            <a:off x="570857" y="304124"/>
            <a:ext cx="1348740" cy="2345983"/>
          </a:xfrm>
          <a:custGeom>
            <a:avLst/>
            <a:gdLst/>
            <a:ahLst/>
            <a:cxnLst/>
            <a:rect l="l" t="t" r="r" b="b"/>
            <a:pathLst>
              <a:path w="1348740" h="2345983">
                <a:moveTo>
                  <a:pt x="0" y="0"/>
                </a:moveTo>
                <a:lnTo>
                  <a:pt x="1348740" y="0"/>
                </a:lnTo>
                <a:lnTo>
                  <a:pt x="1348740" y="2345983"/>
                </a:lnTo>
                <a:lnTo>
                  <a:pt x="0" y="234598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16248721" y="316412"/>
            <a:ext cx="1348740" cy="2345983"/>
          </a:xfrm>
          <a:custGeom>
            <a:avLst/>
            <a:gdLst/>
            <a:ahLst/>
            <a:cxnLst/>
            <a:rect l="l" t="t" r="r" b="b"/>
            <a:pathLst>
              <a:path w="1348740" h="2345983">
                <a:moveTo>
                  <a:pt x="0" y="0"/>
                </a:moveTo>
                <a:lnTo>
                  <a:pt x="1348740" y="0"/>
                </a:lnTo>
                <a:lnTo>
                  <a:pt x="1348740" y="2345983"/>
                </a:lnTo>
                <a:lnTo>
                  <a:pt x="0" y="234598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676400" y="800100"/>
            <a:ext cx="15240000" cy="8762999"/>
          </a:xfrm>
          <a:custGeom>
            <a:avLst/>
            <a:gdLst/>
            <a:ahLst/>
            <a:cxnLst/>
            <a:rect l="l" t="t" r="r" b="b"/>
            <a:pathLst>
              <a:path w="13652771" h="6159261">
                <a:moveTo>
                  <a:pt x="0" y="0"/>
                </a:moveTo>
                <a:lnTo>
                  <a:pt x="13652772" y="0"/>
                </a:lnTo>
                <a:lnTo>
                  <a:pt x="13652772" y="6159262"/>
                </a:lnTo>
                <a:lnTo>
                  <a:pt x="0" y="615926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TextBox 9"/>
          <p:cNvSpPr txBox="1"/>
          <p:nvPr/>
        </p:nvSpPr>
        <p:spPr>
          <a:xfrm>
            <a:off x="2919300" y="1507183"/>
            <a:ext cx="12648360" cy="7732886"/>
          </a:xfrm>
          <a:prstGeom prst="rect">
            <a:avLst/>
          </a:prstGeom>
        </p:spPr>
        <p:txBody>
          <a:bodyPr lIns="0" tIns="0" rIns="0" bIns="0" rtlCol="0" anchor="t">
            <a:spAutoFit/>
          </a:bodyPr>
          <a:lstStyle/>
          <a:p>
            <a:pPr algn="ctr">
              <a:lnSpc>
                <a:spcPts val="4044"/>
              </a:lnSpc>
            </a:pPr>
            <a:r>
              <a:rPr lang="en-US" sz="2800" b="1" dirty="0">
                <a:solidFill>
                  <a:srgbClr val="0070C0"/>
                </a:solidFill>
                <a:latin typeface="Times New Roman" panose="02020603050405020304" pitchFamily="18" charset="0"/>
                <a:cs typeface="Times New Roman" panose="02020603050405020304" pitchFamily="18" charset="0"/>
              </a:rPr>
              <a:t>PHÒNG GIÁO DỤC VÀ ĐÀO TẠO THỊ XÃ BUÔN HỒ</a:t>
            </a:r>
          </a:p>
          <a:p>
            <a:pPr algn="ctr">
              <a:lnSpc>
                <a:spcPts val="4044"/>
              </a:lnSpc>
            </a:pPr>
            <a:endParaRPr lang="en-US" sz="2800" b="1" dirty="0">
              <a:solidFill>
                <a:srgbClr val="0070C0"/>
              </a:solidFill>
              <a:latin typeface="Times New Roman" panose="02020603050405020304" pitchFamily="18" charset="0"/>
              <a:cs typeface="Times New Roman" panose="02020603050405020304" pitchFamily="18" charset="0"/>
            </a:endParaRPr>
          </a:p>
          <a:p>
            <a:pPr algn="ctr">
              <a:lnSpc>
                <a:spcPts val="265"/>
              </a:lnSpc>
            </a:pPr>
            <a:endParaRPr lang="en-US" sz="3600" b="1" dirty="0">
              <a:solidFill>
                <a:srgbClr val="0070C0"/>
              </a:solidFill>
              <a:latin typeface="Times New Roman" panose="02020603050405020304" pitchFamily="18" charset="0"/>
              <a:cs typeface="Times New Roman" panose="02020603050405020304" pitchFamily="18" charset="0"/>
            </a:endParaRPr>
          </a:p>
          <a:p>
            <a:pPr algn="ctr">
              <a:lnSpc>
                <a:spcPts val="4044"/>
              </a:lnSpc>
            </a:pPr>
            <a:r>
              <a:rPr lang="en-US" sz="3600" b="1" dirty="0">
                <a:solidFill>
                  <a:srgbClr val="0070C0"/>
                </a:solidFill>
                <a:latin typeface="Times New Roman" panose="02020603050405020304" pitchFamily="18" charset="0"/>
                <a:cs typeface="Times New Roman" panose="02020603050405020304" pitchFamily="18" charset="0"/>
              </a:rPr>
              <a:t>BÀI THUYẾT TRÌNH BIỆN PHÁP GIÁO </a:t>
            </a:r>
            <a:r>
              <a:rPr lang="en-US" sz="3600" b="1" dirty="0" smtClean="0">
                <a:solidFill>
                  <a:srgbClr val="0070C0"/>
                </a:solidFill>
                <a:latin typeface="Times New Roman" panose="02020603050405020304" pitchFamily="18" charset="0"/>
                <a:cs typeface="Times New Roman" panose="02020603050405020304" pitchFamily="18" charset="0"/>
              </a:rPr>
              <a:t>DỤC</a:t>
            </a:r>
          </a:p>
          <a:p>
            <a:pPr algn="ctr">
              <a:lnSpc>
                <a:spcPts val="4044"/>
              </a:lnSpc>
            </a:pPr>
            <a:endParaRPr lang="en-US" sz="3600" b="1" dirty="0">
              <a:solidFill>
                <a:srgbClr val="0070C0"/>
              </a:solidFill>
              <a:latin typeface="Times New Roman" panose="02020603050405020304" pitchFamily="18" charset="0"/>
              <a:cs typeface="Times New Roman" panose="02020603050405020304" pitchFamily="18" charset="0"/>
            </a:endParaRPr>
          </a:p>
          <a:p>
            <a:pPr algn="ctr">
              <a:lnSpc>
                <a:spcPts val="4044"/>
              </a:lnSpc>
            </a:pPr>
            <a:r>
              <a:rPr lang="en-US" sz="3600" b="1" dirty="0">
                <a:solidFill>
                  <a:srgbClr val="0070C0"/>
                </a:solidFill>
                <a:latin typeface="Times New Roman" panose="02020603050405020304" pitchFamily="18" charset="0"/>
                <a:cs typeface="Times New Roman" panose="02020603050405020304" pitchFamily="18" charset="0"/>
              </a:rPr>
              <a:t>TÊN ĐỀ TÀI: BIỆN PHÁP NÂNG CAO CHẤT LƯỢNG TẠO HÌNH CHO TRẺ 4 -5 TUỔI</a:t>
            </a:r>
          </a:p>
          <a:p>
            <a:pPr algn="ctr">
              <a:lnSpc>
                <a:spcPts val="4044"/>
              </a:lnSpc>
            </a:pPr>
            <a:endParaRPr lang="en-US" sz="3600" b="1" dirty="0">
              <a:solidFill>
                <a:srgbClr val="0070C0"/>
              </a:solidFill>
              <a:latin typeface="Times New Roman" panose="02020603050405020304" pitchFamily="18" charset="0"/>
              <a:cs typeface="Times New Roman" panose="02020603050405020304" pitchFamily="18" charset="0"/>
            </a:endParaRPr>
          </a:p>
          <a:p>
            <a:pPr algn="ctr">
              <a:lnSpc>
                <a:spcPts val="4044"/>
              </a:lnSpc>
            </a:pPr>
            <a:endParaRPr lang="en-US" sz="3600" b="1" dirty="0" smtClean="0">
              <a:solidFill>
                <a:srgbClr val="0070C0"/>
              </a:solidFill>
              <a:latin typeface="Times New Roman" panose="02020603050405020304" pitchFamily="18" charset="0"/>
              <a:cs typeface="Times New Roman" panose="02020603050405020304" pitchFamily="18" charset="0"/>
            </a:endParaRPr>
          </a:p>
          <a:p>
            <a:pPr algn="ctr">
              <a:lnSpc>
                <a:spcPts val="4044"/>
              </a:lnSpc>
            </a:pPr>
            <a:endParaRPr lang="en-US" sz="3600" b="1" dirty="0">
              <a:solidFill>
                <a:srgbClr val="0070C0"/>
              </a:solidFill>
              <a:latin typeface="Times New Roman" panose="02020603050405020304" pitchFamily="18" charset="0"/>
              <a:cs typeface="Times New Roman" panose="02020603050405020304" pitchFamily="18" charset="0"/>
            </a:endParaRPr>
          </a:p>
          <a:p>
            <a:pPr algn="ctr">
              <a:lnSpc>
                <a:spcPts val="4044"/>
              </a:lnSpc>
            </a:pPr>
            <a:endParaRPr lang="en-US" sz="3600" b="1" dirty="0" smtClean="0">
              <a:solidFill>
                <a:srgbClr val="0070C0"/>
              </a:solidFill>
              <a:latin typeface="Times New Roman" panose="02020603050405020304" pitchFamily="18" charset="0"/>
              <a:cs typeface="Times New Roman" panose="02020603050405020304" pitchFamily="18" charset="0"/>
            </a:endParaRPr>
          </a:p>
          <a:p>
            <a:pPr algn="ctr">
              <a:lnSpc>
                <a:spcPts val="4044"/>
              </a:lnSpc>
            </a:pPr>
            <a:endParaRPr lang="en-US" sz="3600" b="1" dirty="0" smtClean="0">
              <a:solidFill>
                <a:srgbClr val="0070C0"/>
              </a:solidFill>
              <a:latin typeface="Times New Roman" panose="02020603050405020304" pitchFamily="18" charset="0"/>
              <a:cs typeface="Times New Roman" panose="02020603050405020304" pitchFamily="18" charset="0"/>
            </a:endParaRPr>
          </a:p>
          <a:p>
            <a:pPr algn="ctr">
              <a:lnSpc>
                <a:spcPts val="4044"/>
              </a:lnSpc>
            </a:pPr>
            <a:endParaRPr lang="en-US" sz="3600" b="1" dirty="0">
              <a:solidFill>
                <a:srgbClr val="0070C0"/>
              </a:solidFill>
              <a:latin typeface="Times New Roman" panose="02020603050405020304" pitchFamily="18" charset="0"/>
              <a:cs typeface="Times New Roman" panose="02020603050405020304" pitchFamily="18" charset="0"/>
            </a:endParaRPr>
          </a:p>
          <a:p>
            <a:pPr algn="ctr">
              <a:lnSpc>
                <a:spcPts val="4044"/>
              </a:lnSpc>
            </a:pPr>
            <a:r>
              <a:rPr lang="en-US" sz="3600" b="1" dirty="0" err="1" smtClean="0">
                <a:solidFill>
                  <a:srgbClr val="0070C0"/>
                </a:solidFill>
                <a:latin typeface="Times New Roman" panose="02020603050405020304" pitchFamily="18" charset="0"/>
                <a:cs typeface="Times New Roman" panose="02020603050405020304" pitchFamily="18" charset="0"/>
              </a:rPr>
              <a:t>Giáo</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viên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trình</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bày</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Võ</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Thị</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Thùy</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Nhiên</a:t>
            </a:r>
            <a:endParaRPr lang="en-US" sz="3600" b="1" dirty="0">
              <a:solidFill>
                <a:srgbClr val="0070C0"/>
              </a:solidFill>
              <a:latin typeface="Times New Roman" panose="02020603050405020304" pitchFamily="18" charset="0"/>
              <a:cs typeface="Times New Roman" panose="02020603050405020304" pitchFamily="18" charset="0"/>
            </a:endParaRPr>
          </a:p>
          <a:p>
            <a:pPr algn="ctr">
              <a:lnSpc>
                <a:spcPts val="4044"/>
              </a:lnSpc>
            </a:pP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Đơn</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vị</a:t>
            </a:r>
            <a:r>
              <a:rPr lang="en-US" sz="3600" b="1" dirty="0" smtClean="0">
                <a:solidFill>
                  <a:srgbClr val="0070C0"/>
                </a:solidFill>
                <a:latin typeface="Times New Roman" panose="02020603050405020304" pitchFamily="18" charset="0"/>
                <a:cs typeface="Times New Roman" panose="02020603050405020304" pitchFamily="18" charset="0"/>
              </a:rPr>
              <a:t>                    :    </a:t>
            </a:r>
            <a:r>
              <a:rPr lang="en-US" sz="3600" b="1" dirty="0" err="1">
                <a:solidFill>
                  <a:srgbClr val="0070C0"/>
                </a:solidFill>
                <a:latin typeface="Times New Roman" panose="02020603050405020304" pitchFamily="18" charset="0"/>
                <a:cs typeface="Times New Roman" panose="02020603050405020304" pitchFamily="18" charset="0"/>
              </a:rPr>
              <a:t>Trường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Mẫu</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Giáo</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Hoa</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Đào</a:t>
            </a:r>
            <a:endParaRPr lang="en-US" sz="3600" b="1" dirty="0">
              <a:solidFill>
                <a:srgbClr val="0070C0"/>
              </a:solidFill>
              <a:latin typeface="Times New Roman" panose="02020603050405020304" pitchFamily="18" charset="0"/>
              <a:cs typeface="Times New Roman" panose="02020603050405020304" pitchFamily="18" charset="0"/>
            </a:endParaRPr>
          </a:p>
          <a:p>
            <a:pPr>
              <a:lnSpc>
                <a:spcPts val="4044"/>
              </a:lnSpc>
            </a:pPr>
            <a:endParaRPr lang="en-US" sz="2889" dirty="0">
              <a:solidFill>
                <a:srgbClr val="0070C0"/>
              </a:solidFill>
              <a:latin typeface="Handyman Bold"/>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01000" y="0"/>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3" name="Freeform 3"/>
          <p:cNvSpPr/>
          <p:nvPr/>
        </p:nvSpPr>
        <p:spPr>
          <a:xfrm>
            <a:off x="0" y="337085"/>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4" name="Freeform 4"/>
          <p:cNvSpPr/>
          <p:nvPr/>
        </p:nvSpPr>
        <p:spPr>
          <a:xfrm>
            <a:off x="800100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5" name="Freeform 5"/>
          <p:cNvSpPr/>
          <p:nvPr/>
        </p:nvSpPr>
        <p:spPr>
          <a:xfrm>
            <a:off x="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7" name="TextBox 7"/>
          <p:cNvSpPr txBox="1"/>
          <p:nvPr/>
        </p:nvSpPr>
        <p:spPr>
          <a:xfrm>
            <a:off x="963930" y="298086"/>
            <a:ext cx="16638270" cy="974626"/>
          </a:xfrm>
          <a:prstGeom prst="rect">
            <a:avLst/>
          </a:prstGeom>
        </p:spPr>
        <p:txBody>
          <a:bodyPr wrap="square" lIns="0" tIns="0" rIns="0" bIns="0" rtlCol="0" anchor="t">
            <a:spAutoFit/>
          </a:bodyPr>
          <a:lstStyle/>
          <a:p>
            <a:pPr algn="ctr">
              <a:lnSpc>
                <a:spcPts val="7590"/>
              </a:lnSpc>
            </a:pPr>
            <a:r>
              <a:rPr lang="en-US" sz="5422" dirty="0" smtClean="0">
                <a:solidFill>
                  <a:srgbClr val="000000"/>
                </a:solidFill>
                <a:latin typeface="Handyman"/>
              </a:rPr>
              <a:t>BIỆN PHÁP 2: XÂY DỰNG TRƯỜNG HỌC PHONG PHÚ </a:t>
            </a:r>
            <a:endParaRPr lang="en-US" sz="5422" dirty="0">
              <a:solidFill>
                <a:srgbClr val="000000"/>
              </a:solidFill>
              <a:latin typeface="Handyman"/>
            </a:endParaRPr>
          </a:p>
        </p:txBody>
      </p:sp>
      <p:sp>
        <p:nvSpPr>
          <p:cNvPr id="8" name="Freeform 8"/>
          <p:cNvSpPr/>
          <p:nvPr/>
        </p:nvSpPr>
        <p:spPr>
          <a:xfrm>
            <a:off x="963930" y="7698552"/>
            <a:ext cx="1348740" cy="2345983"/>
          </a:xfrm>
          <a:custGeom>
            <a:avLst/>
            <a:gdLst/>
            <a:ahLst/>
            <a:cxnLst/>
            <a:rect l="l" t="t" r="r" b="b"/>
            <a:pathLst>
              <a:path w="1348740" h="2345983">
                <a:moveTo>
                  <a:pt x="0" y="0"/>
                </a:moveTo>
                <a:lnTo>
                  <a:pt x="1348740" y="0"/>
                </a:lnTo>
                <a:lnTo>
                  <a:pt x="1348740"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5970386" y="7698552"/>
            <a:ext cx="1348740" cy="2345983"/>
          </a:xfrm>
          <a:custGeom>
            <a:avLst/>
            <a:gdLst/>
            <a:ahLst/>
            <a:cxnLst/>
            <a:rect l="l" t="t" r="r" b="b"/>
            <a:pathLst>
              <a:path w="1348740" h="2345983">
                <a:moveTo>
                  <a:pt x="0" y="0"/>
                </a:moveTo>
                <a:lnTo>
                  <a:pt x="1348739" y="0"/>
                </a:lnTo>
                <a:lnTo>
                  <a:pt x="1348739"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12" name="Rounded Rectangle 11"/>
          <p:cNvSpPr/>
          <p:nvPr/>
        </p:nvSpPr>
        <p:spPr>
          <a:xfrm>
            <a:off x="963930" y="1346660"/>
            <a:ext cx="16441372" cy="8368840"/>
          </a:xfrm>
          <a:prstGeom prst="roundRect">
            <a:avLst/>
          </a:prstGeom>
          <a:solidFill>
            <a:schemeClr val="accent5">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solidFill>
                  <a:srgbClr val="FF0000"/>
                </a:solidFill>
                <a:latin typeface="Times New Roman" panose="02020603050405020304" pitchFamily="18" charset="0"/>
                <a:cs typeface="Times New Roman" panose="02020603050405020304" pitchFamily="18" charset="0"/>
              </a:rPr>
              <a:t>       </a:t>
            </a:r>
            <a:r>
              <a:rPr lang="vi-VN" sz="3600" dirty="0" smtClean="0">
                <a:solidFill>
                  <a:srgbClr val="FF0000"/>
                </a:solidFill>
                <a:latin typeface="Times New Roman" panose="02020603050405020304" pitchFamily="18" charset="0"/>
                <a:cs typeface="Times New Roman" panose="02020603050405020304" pitchFamily="18" charset="0"/>
              </a:rPr>
              <a:t>Đối </a:t>
            </a:r>
            <a:r>
              <a:rPr lang="vi-VN" sz="3600" dirty="0">
                <a:solidFill>
                  <a:srgbClr val="FF0000"/>
                </a:solidFill>
                <a:latin typeface="Times New Roman" panose="02020603050405020304" pitchFamily="18" charset="0"/>
                <a:cs typeface="Times New Roman" panose="02020603050405020304" pitchFamily="18" charset="0"/>
              </a:rPr>
              <a:t>với môi trường trong lớp học: Tôi đã trang trí, sắp xếp lớp học đẹp, thoáng, sáng tạo, các góc trong lớp luôn được thay đổi theo chủ đề, chủ </a:t>
            </a:r>
            <a:r>
              <a:rPr lang="vi-VN" sz="3600" dirty="0" smtClean="0">
                <a:solidFill>
                  <a:srgbClr val="FF0000"/>
                </a:solidFill>
                <a:latin typeface="Times New Roman" panose="02020603050405020304" pitchFamily="18" charset="0"/>
                <a:cs typeface="Times New Roman" panose="02020603050405020304" pitchFamily="18" charset="0"/>
              </a:rPr>
              <a:t>điểm.Ngoài </a:t>
            </a:r>
            <a:r>
              <a:rPr lang="vi-VN" sz="3600" dirty="0">
                <a:solidFill>
                  <a:srgbClr val="FF0000"/>
                </a:solidFill>
                <a:latin typeface="Times New Roman" panose="02020603050405020304" pitchFamily="18" charset="0"/>
                <a:cs typeface="Times New Roman" panose="02020603050405020304" pitchFamily="18" charset="0"/>
              </a:rPr>
              <a:t>ra khi trang trí các góc của lớp thì tôi luôn sưu tầm những hình ảnh con vật ngộ nghĩnh, dễ thương có màu sắc đẹp, bắt mắt và có bố cục hợp lý.</a:t>
            </a:r>
            <a:endParaRPr lang="en-US" sz="3600" dirty="0">
              <a:solidFill>
                <a:srgbClr val="FF0000"/>
              </a:solidFill>
              <a:latin typeface="Times New Roman" panose="02020603050405020304" pitchFamily="18" charset="0"/>
              <a:cs typeface="Times New Roman" panose="02020603050405020304" pitchFamily="18" charset="0"/>
            </a:endParaRPr>
          </a:p>
          <a:p>
            <a:r>
              <a:rPr lang="en-US" sz="3600" dirty="0" smtClean="0">
                <a:solidFill>
                  <a:srgbClr val="FF0000"/>
                </a:solidFill>
                <a:latin typeface="Times New Roman" panose="02020603050405020304" pitchFamily="18" charset="0"/>
                <a:cs typeface="Times New Roman" panose="02020603050405020304" pitchFamily="18" charset="0"/>
              </a:rPr>
              <a:t>       </a:t>
            </a:r>
            <a:r>
              <a:rPr lang="vi-VN" sz="3600" dirty="0" smtClean="0">
                <a:solidFill>
                  <a:srgbClr val="FF0000"/>
                </a:solidFill>
                <a:latin typeface="Times New Roman" panose="02020603050405020304" pitchFamily="18" charset="0"/>
                <a:cs typeface="Times New Roman" panose="02020603050405020304" pitchFamily="18" charset="0"/>
              </a:rPr>
              <a:t>Tôi </a:t>
            </a:r>
            <a:r>
              <a:rPr lang="vi-VN" sz="3600" dirty="0">
                <a:solidFill>
                  <a:srgbClr val="FF0000"/>
                </a:solidFill>
                <a:latin typeface="Times New Roman" panose="02020603050405020304" pitchFamily="18" charset="0"/>
                <a:cs typeface="Times New Roman" panose="02020603050405020304" pitchFamily="18" charset="0"/>
              </a:rPr>
              <a:t>sẽ thay đổi những bức tranh theo chủ đề nhánh vào mỗi góc và thay đổi cả cách trình bày trang trí góc.</a:t>
            </a:r>
            <a:endParaRPr lang="en-US" sz="3600" dirty="0">
              <a:solidFill>
                <a:srgbClr val="FF0000"/>
              </a:solidFill>
              <a:latin typeface="Times New Roman" panose="02020603050405020304" pitchFamily="18" charset="0"/>
              <a:cs typeface="Times New Roman" panose="02020603050405020304" pitchFamily="18" charset="0"/>
            </a:endParaRPr>
          </a:p>
          <a:p>
            <a:r>
              <a:rPr lang="vi-VN" sz="3600" dirty="0">
                <a:solidFill>
                  <a:srgbClr val="FF0000"/>
                </a:solidFill>
                <a:latin typeface="Times New Roman" panose="02020603050405020304" pitchFamily="18" charset="0"/>
                <a:cs typeface="Times New Roman" panose="02020603050405020304" pitchFamily="18" charset="0"/>
              </a:rPr>
              <a:t> </a:t>
            </a:r>
            <a:r>
              <a:rPr lang="en-US" sz="3600" dirty="0" smtClean="0">
                <a:solidFill>
                  <a:srgbClr val="FF0000"/>
                </a:solidFill>
                <a:latin typeface="Times New Roman" panose="02020603050405020304" pitchFamily="18" charset="0"/>
                <a:cs typeface="Times New Roman" panose="02020603050405020304" pitchFamily="18" charset="0"/>
              </a:rPr>
              <a:t>      </a:t>
            </a:r>
            <a:r>
              <a:rPr lang="vi-VN" sz="3600" dirty="0" smtClean="0">
                <a:solidFill>
                  <a:srgbClr val="FF0000"/>
                </a:solidFill>
                <a:latin typeface="Times New Roman" panose="02020603050405020304" pitchFamily="18" charset="0"/>
                <a:cs typeface="Times New Roman" panose="02020603050405020304" pitchFamily="18" charset="0"/>
              </a:rPr>
              <a:t>Nơi </a:t>
            </a:r>
            <a:r>
              <a:rPr lang="vi-VN" sz="3600" dirty="0">
                <a:solidFill>
                  <a:srgbClr val="FF0000"/>
                </a:solidFill>
                <a:latin typeface="Times New Roman" panose="02020603050405020304" pitchFamily="18" charset="0"/>
                <a:cs typeface="Times New Roman" panose="02020603050405020304" pitchFamily="18" charset="0"/>
              </a:rPr>
              <a:t>để trưng bày </a:t>
            </a:r>
            <a:r>
              <a:rPr lang="vi-VN" sz="3600" dirty="0" smtClean="0">
                <a:solidFill>
                  <a:srgbClr val="FF0000"/>
                </a:solidFill>
                <a:latin typeface="Times New Roman" panose="02020603050405020304" pitchFamily="18" charset="0"/>
                <a:cs typeface="Times New Roman" panose="02020603050405020304" pitchFamily="18" charset="0"/>
              </a:rPr>
              <a:t>sản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phẩm</a:t>
            </a:r>
            <a:r>
              <a:rPr lang="vi-VN" sz="3600" dirty="0" smtClean="0">
                <a:solidFill>
                  <a:srgbClr val="FF0000"/>
                </a:solidFill>
                <a:latin typeface="Times New Roman" panose="02020603050405020304" pitchFamily="18" charset="0"/>
                <a:cs typeface="Times New Roman" panose="02020603050405020304" pitchFamily="18" charset="0"/>
              </a:rPr>
              <a:t> </a:t>
            </a:r>
            <a:r>
              <a:rPr lang="vi-VN" sz="3600" dirty="0">
                <a:solidFill>
                  <a:srgbClr val="FF0000"/>
                </a:solidFill>
                <a:latin typeface="Times New Roman" panose="02020603050405020304" pitchFamily="18" charset="0"/>
                <a:cs typeface="Times New Roman" panose="02020603050405020304" pitchFamily="18" charset="0"/>
              </a:rPr>
              <a:t>tôi đã sáng tạo trang trí cho mỗi trẻ một ô có hình ảnh ngộ nghĩnh và ký hiệu riêng để trẻ biết </a:t>
            </a:r>
            <a:r>
              <a:rPr lang="vi-VN" sz="3600" dirty="0" smtClean="0">
                <a:solidFill>
                  <a:srgbClr val="FF0000"/>
                </a:solidFill>
                <a:latin typeface="Times New Roman" panose="02020603050405020304" pitchFamily="18" charset="0"/>
                <a:cs typeface="Times New Roman" panose="02020603050405020304" pitchFamily="18" charset="0"/>
              </a:rPr>
              <a:t>đ</a:t>
            </a:r>
            <a:r>
              <a:rPr lang="en-US" sz="3600" dirty="0">
                <a:solidFill>
                  <a:srgbClr val="FF0000"/>
                </a:solidFill>
                <a:latin typeface="Times New Roman" panose="02020603050405020304" pitchFamily="18" charset="0"/>
                <a:cs typeface="Times New Roman" panose="02020603050405020304" pitchFamily="18" charset="0"/>
              </a:rPr>
              <a:t>ó</a:t>
            </a:r>
            <a:r>
              <a:rPr lang="vi-VN" sz="3600" dirty="0" smtClean="0">
                <a:solidFill>
                  <a:srgbClr val="FF0000"/>
                </a:solidFill>
                <a:latin typeface="Times New Roman" panose="02020603050405020304" pitchFamily="18" charset="0"/>
                <a:cs typeface="Times New Roman" panose="02020603050405020304" pitchFamily="18" charset="0"/>
              </a:rPr>
              <a:t> </a:t>
            </a:r>
            <a:r>
              <a:rPr lang="vi-VN" sz="3600" dirty="0">
                <a:solidFill>
                  <a:srgbClr val="FF0000"/>
                </a:solidFill>
                <a:latin typeface="Times New Roman" panose="02020603050405020304" pitchFamily="18" charset="0"/>
                <a:cs typeface="Times New Roman" panose="02020603050405020304" pitchFamily="18" charset="0"/>
              </a:rPr>
              <a:t>là nơi treo tranh của mình </a:t>
            </a:r>
            <a:r>
              <a:rPr lang="vi-VN" sz="3600" dirty="0"/>
              <a:t>. </a:t>
            </a:r>
            <a:endParaRPr lang="en-US" sz="3600" dirty="0">
              <a:effectLst/>
            </a:endParaRPr>
          </a:p>
        </p:txBody>
      </p:sp>
    </p:spTree>
    <p:extLst>
      <p:ext uri="{BB962C8B-B14F-4D97-AF65-F5344CB8AC3E}">
        <p14:creationId xmlns:p14="http://schemas.microsoft.com/office/powerpoint/2010/main" val="33620912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01000" y="0"/>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3" name="Freeform 3"/>
          <p:cNvSpPr/>
          <p:nvPr/>
        </p:nvSpPr>
        <p:spPr>
          <a:xfrm>
            <a:off x="0" y="337085"/>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4" name="Freeform 4"/>
          <p:cNvSpPr/>
          <p:nvPr/>
        </p:nvSpPr>
        <p:spPr>
          <a:xfrm>
            <a:off x="800100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5" name="Freeform 5"/>
          <p:cNvSpPr/>
          <p:nvPr/>
        </p:nvSpPr>
        <p:spPr>
          <a:xfrm>
            <a:off x="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8" name="Freeform 8"/>
          <p:cNvSpPr/>
          <p:nvPr/>
        </p:nvSpPr>
        <p:spPr>
          <a:xfrm>
            <a:off x="963930" y="7698552"/>
            <a:ext cx="1348740" cy="2345983"/>
          </a:xfrm>
          <a:custGeom>
            <a:avLst/>
            <a:gdLst/>
            <a:ahLst/>
            <a:cxnLst/>
            <a:rect l="l" t="t" r="r" b="b"/>
            <a:pathLst>
              <a:path w="1348740" h="2345983">
                <a:moveTo>
                  <a:pt x="0" y="0"/>
                </a:moveTo>
                <a:lnTo>
                  <a:pt x="1348740" y="0"/>
                </a:lnTo>
                <a:lnTo>
                  <a:pt x="1348740"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5970386" y="7698552"/>
            <a:ext cx="1348740" cy="2345983"/>
          </a:xfrm>
          <a:custGeom>
            <a:avLst/>
            <a:gdLst/>
            <a:ahLst/>
            <a:cxnLst/>
            <a:rect l="l" t="t" r="r" b="b"/>
            <a:pathLst>
              <a:path w="1348740" h="2345983">
                <a:moveTo>
                  <a:pt x="0" y="0"/>
                </a:moveTo>
                <a:lnTo>
                  <a:pt x="1348739" y="0"/>
                </a:lnTo>
                <a:lnTo>
                  <a:pt x="1348739"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pic>
        <p:nvPicPr>
          <p:cNvPr id="10" name="Picture 9"/>
          <p:cNvPicPr/>
          <p:nvPr/>
        </p:nvPicPr>
        <p:blipFill>
          <a:blip r:embed="rId8" cstate="print">
            <a:extLst>
              <a:ext uri="{28A0092B-C50C-407E-A947-70E740481C1C}">
                <a14:useLocalDpi xmlns:a14="http://schemas.microsoft.com/office/drawing/2010/main" val="0"/>
              </a:ext>
            </a:extLst>
          </a:blip>
          <a:stretch>
            <a:fillRect/>
          </a:stretch>
        </p:blipFill>
        <p:spPr>
          <a:xfrm>
            <a:off x="1905000" y="0"/>
            <a:ext cx="14478000" cy="9067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ounded Rectangle 5"/>
          <p:cNvSpPr/>
          <p:nvPr/>
        </p:nvSpPr>
        <p:spPr>
          <a:xfrm>
            <a:off x="5410200" y="9410700"/>
            <a:ext cx="7239000" cy="79204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srgbClr val="FF0000"/>
                </a:solidFill>
                <a:latin typeface="Handyman" panose="020B0604020202020204" charset="0"/>
              </a:rPr>
              <a:t>Hình</a:t>
            </a:r>
            <a:r>
              <a:rPr lang="en-US" sz="4000" dirty="0" smtClean="0">
                <a:solidFill>
                  <a:srgbClr val="FF0000"/>
                </a:solidFill>
                <a:latin typeface="Handyman" panose="020B0604020202020204" charset="0"/>
              </a:rPr>
              <a:t> 1: </a:t>
            </a:r>
            <a:r>
              <a:rPr lang="en-US" sz="4000" dirty="0" err="1" smtClean="0">
                <a:solidFill>
                  <a:srgbClr val="FF0000"/>
                </a:solidFill>
                <a:latin typeface="Handyman" panose="020B0604020202020204" charset="0"/>
              </a:rPr>
              <a:t>Góc</a:t>
            </a:r>
            <a:r>
              <a:rPr lang="en-US" sz="4000" dirty="0" smtClean="0">
                <a:solidFill>
                  <a:srgbClr val="FF0000"/>
                </a:solidFill>
                <a:latin typeface="Handyman" panose="020B0604020202020204" charset="0"/>
              </a:rPr>
              <a:t> </a:t>
            </a:r>
            <a:r>
              <a:rPr lang="en-US" sz="4000" dirty="0" err="1" smtClean="0">
                <a:solidFill>
                  <a:srgbClr val="FF0000"/>
                </a:solidFill>
                <a:latin typeface="Handyman" panose="020B0604020202020204" charset="0"/>
              </a:rPr>
              <a:t>trưng</a:t>
            </a:r>
            <a:r>
              <a:rPr lang="en-US" sz="4000" dirty="0" smtClean="0">
                <a:solidFill>
                  <a:srgbClr val="FF0000"/>
                </a:solidFill>
                <a:latin typeface="Handyman" panose="020B0604020202020204" charset="0"/>
              </a:rPr>
              <a:t> </a:t>
            </a:r>
            <a:r>
              <a:rPr lang="en-US" sz="4000" dirty="0" err="1" smtClean="0">
                <a:solidFill>
                  <a:srgbClr val="FF0000"/>
                </a:solidFill>
                <a:latin typeface="Handyman" panose="020B0604020202020204" charset="0"/>
              </a:rPr>
              <a:t>bày</a:t>
            </a:r>
            <a:r>
              <a:rPr lang="en-US" sz="4000" dirty="0" smtClean="0">
                <a:solidFill>
                  <a:srgbClr val="FF0000"/>
                </a:solidFill>
                <a:latin typeface="Handyman" panose="020B0604020202020204" charset="0"/>
              </a:rPr>
              <a:t> </a:t>
            </a:r>
            <a:r>
              <a:rPr lang="en-US" sz="4000" dirty="0" err="1" smtClean="0">
                <a:solidFill>
                  <a:srgbClr val="FF0000"/>
                </a:solidFill>
                <a:latin typeface="Handyman" panose="020B0604020202020204" charset="0"/>
              </a:rPr>
              <a:t>sản</a:t>
            </a:r>
            <a:r>
              <a:rPr lang="en-US" sz="4000" dirty="0" smtClean="0">
                <a:solidFill>
                  <a:srgbClr val="FF0000"/>
                </a:solidFill>
                <a:latin typeface="Handyman" panose="020B0604020202020204" charset="0"/>
              </a:rPr>
              <a:t> </a:t>
            </a:r>
            <a:r>
              <a:rPr lang="en-US" sz="4000" dirty="0" err="1" smtClean="0">
                <a:solidFill>
                  <a:srgbClr val="FF0000"/>
                </a:solidFill>
                <a:latin typeface="Handyman" panose="020B0604020202020204" charset="0"/>
              </a:rPr>
              <a:t>phẩm</a:t>
            </a:r>
            <a:endParaRPr lang="en-US" sz="4000" dirty="0">
              <a:solidFill>
                <a:srgbClr val="FF0000"/>
              </a:solidFill>
              <a:latin typeface="Handyman" panose="020B0604020202020204" charset="0"/>
            </a:endParaRPr>
          </a:p>
        </p:txBody>
      </p:sp>
    </p:spTree>
    <p:extLst>
      <p:ext uri="{BB962C8B-B14F-4D97-AF65-F5344CB8AC3E}">
        <p14:creationId xmlns:p14="http://schemas.microsoft.com/office/powerpoint/2010/main" val="24536999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01000" y="0"/>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3" name="Freeform 3"/>
          <p:cNvSpPr/>
          <p:nvPr/>
        </p:nvSpPr>
        <p:spPr>
          <a:xfrm>
            <a:off x="0" y="337085"/>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4" name="Freeform 4"/>
          <p:cNvSpPr/>
          <p:nvPr/>
        </p:nvSpPr>
        <p:spPr>
          <a:xfrm>
            <a:off x="800100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5" name="Freeform 5"/>
          <p:cNvSpPr/>
          <p:nvPr/>
        </p:nvSpPr>
        <p:spPr>
          <a:xfrm>
            <a:off x="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8" name="Freeform 8"/>
          <p:cNvSpPr/>
          <p:nvPr/>
        </p:nvSpPr>
        <p:spPr>
          <a:xfrm>
            <a:off x="963930" y="7698552"/>
            <a:ext cx="1348740" cy="2345983"/>
          </a:xfrm>
          <a:custGeom>
            <a:avLst/>
            <a:gdLst/>
            <a:ahLst/>
            <a:cxnLst/>
            <a:rect l="l" t="t" r="r" b="b"/>
            <a:pathLst>
              <a:path w="1348740" h="2345983">
                <a:moveTo>
                  <a:pt x="0" y="0"/>
                </a:moveTo>
                <a:lnTo>
                  <a:pt x="1348740" y="0"/>
                </a:lnTo>
                <a:lnTo>
                  <a:pt x="1348740"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5970386" y="7698552"/>
            <a:ext cx="1348740" cy="2345983"/>
          </a:xfrm>
          <a:custGeom>
            <a:avLst/>
            <a:gdLst/>
            <a:ahLst/>
            <a:cxnLst/>
            <a:rect l="l" t="t" r="r" b="b"/>
            <a:pathLst>
              <a:path w="1348740" h="2345983">
                <a:moveTo>
                  <a:pt x="0" y="0"/>
                </a:moveTo>
                <a:lnTo>
                  <a:pt x="1348739" y="0"/>
                </a:lnTo>
                <a:lnTo>
                  <a:pt x="1348739"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6" name="Rounded Rectangle 5"/>
          <p:cNvSpPr/>
          <p:nvPr/>
        </p:nvSpPr>
        <p:spPr>
          <a:xfrm>
            <a:off x="5410200" y="9410700"/>
            <a:ext cx="7239000" cy="79204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srgbClr val="FF0000"/>
                </a:solidFill>
                <a:latin typeface="Handyman" panose="020B0604020202020204" charset="0"/>
              </a:rPr>
              <a:t>Hình</a:t>
            </a:r>
            <a:r>
              <a:rPr lang="en-US" sz="4000" dirty="0" smtClean="0">
                <a:solidFill>
                  <a:srgbClr val="FF0000"/>
                </a:solidFill>
                <a:latin typeface="Handyman" panose="020B0604020202020204" charset="0"/>
              </a:rPr>
              <a:t> 2: </a:t>
            </a:r>
            <a:r>
              <a:rPr lang="en-US" sz="4000" dirty="0" err="1" smtClean="0">
                <a:solidFill>
                  <a:srgbClr val="FF0000"/>
                </a:solidFill>
                <a:latin typeface="Handyman" panose="020B0604020202020204" charset="0"/>
              </a:rPr>
              <a:t>Góc</a:t>
            </a:r>
            <a:r>
              <a:rPr lang="en-US" sz="4000" dirty="0" smtClean="0">
                <a:solidFill>
                  <a:srgbClr val="FF0000"/>
                </a:solidFill>
                <a:latin typeface="Handyman" panose="020B0604020202020204" charset="0"/>
              </a:rPr>
              <a:t> </a:t>
            </a:r>
            <a:r>
              <a:rPr lang="en-US" sz="4000" dirty="0" err="1" smtClean="0">
                <a:solidFill>
                  <a:srgbClr val="FF0000"/>
                </a:solidFill>
                <a:latin typeface="Handyman" panose="020B0604020202020204" charset="0"/>
              </a:rPr>
              <a:t>thư</a:t>
            </a:r>
            <a:r>
              <a:rPr lang="en-US" sz="4000" dirty="0" smtClean="0">
                <a:solidFill>
                  <a:srgbClr val="FF0000"/>
                </a:solidFill>
                <a:latin typeface="Handyman" panose="020B0604020202020204" charset="0"/>
              </a:rPr>
              <a:t> </a:t>
            </a:r>
            <a:r>
              <a:rPr lang="en-US" sz="4000" dirty="0" err="1" smtClean="0">
                <a:solidFill>
                  <a:srgbClr val="FF0000"/>
                </a:solidFill>
                <a:latin typeface="Handyman" panose="020B0604020202020204" charset="0"/>
              </a:rPr>
              <a:t>viện</a:t>
            </a:r>
            <a:endParaRPr lang="en-US" sz="4000" dirty="0">
              <a:solidFill>
                <a:srgbClr val="FF0000"/>
              </a:solidFill>
              <a:latin typeface="Handyman" panose="020B0604020202020204" charset="0"/>
            </a:endParaRPr>
          </a:p>
        </p:txBody>
      </p:sp>
      <p:pic>
        <p:nvPicPr>
          <p:cNvPr id="11" name="Picture 10"/>
          <p:cNvPicPr/>
          <p:nvPr/>
        </p:nvPicPr>
        <p:blipFill>
          <a:blip r:embed="rId8" cstate="print">
            <a:extLst>
              <a:ext uri="{28A0092B-C50C-407E-A947-70E740481C1C}">
                <a14:useLocalDpi xmlns:a14="http://schemas.microsoft.com/office/drawing/2010/main" val="0"/>
              </a:ext>
            </a:extLst>
          </a:blip>
          <a:stretch>
            <a:fillRect/>
          </a:stretch>
        </p:blipFill>
        <p:spPr>
          <a:xfrm>
            <a:off x="1905001" y="0"/>
            <a:ext cx="14065386" cy="8953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67333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01000" y="0"/>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3" name="Freeform 3"/>
          <p:cNvSpPr/>
          <p:nvPr/>
        </p:nvSpPr>
        <p:spPr>
          <a:xfrm>
            <a:off x="0" y="337085"/>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4" name="Freeform 4"/>
          <p:cNvSpPr/>
          <p:nvPr/>
        </p:nvSpPr>
        <p:spPr>
          <a:xfrm>
            <a:off x="800100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5" name="Freeform 5"/>
          <p:cNvSpPr/>
          <p:nvPr/>
        </p:nvSpPr>
        <p:spPr>
          <a:xfrm>
            <a:off x="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8" name="Freeform 8"/>
          <p:cNvSpPr/>
          <p:nvPr/>
        </p:nvSpPr>
        <p:spPr>
          <a:xfrm>
            <a:off x="963930" y="7698552"/>
            <a:ext cx="1348740" cy="2345983"/>
          </a:xfrm>
          <a:custGeom>
            <a:avLst/>
            <a:gdLst/>
            <a:ahLst/>
            <a:cxnLst/>
            <a:rect l="l" t="t" r="r" b="b"/>
            <a:pathLst>
              <a:path w="1348740" h="2345983">
                <a:moveTo>
                  <a:pt x="0" y="0"/>
                </a:moveTo>
                <a:lnTo>
                  <a:pt x="1348740" y="0"/>
                </a:lnTo>
                <a:lnTo>
                  <a:pt x="1348740"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5970386" y="7698552"/>
            <a:ext cx="1348740" cy="2345983"/>
          </a:xfrm>
          <a:custGeom>
            <a:avLst/>
            <a:gdLst/>
            <a:ahLst/>
            <a:cxnLst/>
            <a:rect l="l" t="t" r="r" b="b"/>
            <a:pathLst>
              <a:path w="1348740" h="2345983">
                <a:moveTo>
                  <a:pt x="0" y="0"/>
                </a:moveTo>
                <a:lnTo>
                  <a:pt x="1348739" y="0"/>
                </a:lnTo>
                <a:lnTo>
                  <a:pt x="1348739"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6" name="Rounded Rectangle 5"/>
          <p:cNvSpPr/>
          <p:nvPr/>
        </p:nvSpPr>
        <p:spPr>
          <a:xfrm>
            <a:off x="5410200" y="9410700"/>
            <a:ext cx="7239000" cy="79204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srgbClr val="FF0000"/>
                </a:solidFill>
                <a:latin typeface="Handyman" panose="020B0604020202020204" charset="0"/>
              </a:rPr>
              <a:t>Hình</a:t>
            </a:r>
            <a:r>
              <a:rPr lang="en-US" sz="4000" dirty="0" smtClean="0">
                <a:solidFill>
                  <a:srgbClr val="FF0000"/>
                </a:solidFill>
                <a:latin typeface="Handyman" panose="020B0604020202020204" charset="0"/>
              </a:rPr>
              <a:t> 3: </a:t>
            </a:r>
            <a:r>
              <a:rPr lang="en-US" sz="4000" dirty="0" err="1" smtClean="0">
                <a:solidFill>
                  <a:srgbClr val="FF0000"/>
                </a:solidFill>
                <a:latin typeface="Handyman" panose="020B0604020202020204" charset="0"/>
              </a:rPr>
              <a:t>Góc</a:t>
            </a:r>
            <a:r>
              <a:rPr lang="en-US" sz="4000" dirty="0" smtClean="0">
                <a:solidFill>
                  <a:srgbClr val="FF0000"/>
                </a:solidFill>
                <a:latin typeface="Handyman" panose="020B0604020202020204" charset="0"/>
              </a:rPr>
              <a:t> </a:t>
            </a:r>
            <a:r>
              <a:rPr lang="en-US" sz="4000" dirty="0" err="1" smtClean="0">
                <a:solidFill>
                  <a:srgbClr val="FF0000"/>
                </a:solidFill>
                <a:latin typeface="Handyman" panose="020B0604020202020204" charset="0"/>
              </a:rPr>
              <a:t>phân</a:t>
            </a:r>
            <a:r>
              <a:rPr lang="en-US" sz="4000" dirty="0" smtClean="0">
                <a:solidFill>
                  <a:srgbClr val="FF0000"/>
                </a:solidFill>
                <a:latin typeface="Handyman" panose="020B0604020202020204" charset="0"/>
              </a:rPr>
              <a:t> </a:t>
            </a:r>
            <a:r>
              <a:rPr lang="en-US" sz="4000" dirty="0" err="1" smtClean="0">
                <a:solidFill>
                  <a:srgbClr val="FF0000"/>
                </a:solidFill>
                <a:latin typeface="Handyman" panose="020B0604020202020204" charset="0"/>
              </a:rPr>
              <a:t>vai</a:t>
            </a:r>
            <a:endParaRPr lang="en-US" sz="4000" dirty="0">
              <a:solidFill>
                <a:srgbClr val="FF0000"/>
              </a:solidFill>
              <a:latin typeface="Handyman" panose="020B0604020202020204" charset="0"/>
            </a:endParaRPr>
          </a:p>
        </p:txBody>
      </p:sp>
      <p:pic>
        <p:nvPicPr>
          <p:cNvPr id="10" name="Picture 9"/>
          <p:cNvPicPr/>
          <p:nvPr/>
        </p:nvPicPr>
        <p:blipFill>
          <a:blip r:embed="rId8" cstate="print">
            <a:extLst>
              <a:ext uri="{28A0092B-C50C-407E-A947-70E740481C1C}">
                <a14:useLocalDpi xmlns:a14="http://schemas.microsoft.com/office/drawing/2010/main" val="0"/>
              </a:ext>
            </a:extLst>
          </a:blip>
          <a:stretch>
            <a:fillRect/>
          </a:stretch>
        </p:blipFill>
        <p:spPr>
          <a:xfrm>
            <a:off x="2312670" y="0"/>
            <a:ext cx="13657716" cy="8877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772774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01000" y="0"/>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3" name="Freeform 3"/>
          <p:cNvSpPr/>
          <p:nvPr/>
        </p:nvSpPr>
        <p:spPr>
          <a:xfrm>
            <a:off x="0" y="337085"/>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4" name="Freeform 4"/>
          <p:cNvSpPr/>
          <p:nvPr/>
        </p:nvSpPr>
        <p:spPr>
          <a:xfrm>
            <a:off x="800100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5" name="Freeform 5"/>
          <p:cNvSpPr/>
          <p:nvPr/>
        </p:nvSpPr>
        <p:spPr>
          <a:xfrm>
            <a:off x="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8" name="Freeform 8"/>
          <p:cNvSpPr/>
          <p:nvPr/>
        </p:nvSpPr>
        <p:spPr>
          <a:xfrm>
            <a:off x="963930" y="7698552"/>
            <a:ext cx="1348740" cy="2345983"/>
          </a:xfrm>
          <a:custGeom>
            <a:avLst/>
            <a:gdLst/>
            <a:ahLst/>
            <a:cxnLst/>
            <a:rect l="l" t="t" r="r" b="b"/>
            <a:pathLst>
              <a:path w="1348740" h="2345983">
                <a:moveTo>
                  <a:pt x="0" y="0"/>
                </a:moveTo>
                <a:lnTo>
                  <a:pt x="1348740" y="0"/>
                </a:lnTo>
                <a:lnTo>
                  <a:pt x="1348740"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5970386" y="7698552"/>
            <a:ext cx="1348740" cy="2345983"/>
          </a:xfrm>
          <a:custGeom>
            <a:avLst/>
            <a:gdLst/>
            <a:ahLst/>
            <a:cxnLst/>
            <a:rect l="l" t="t" r="r" b="b"/>
            <a:pathLst>
              <a:path w="1348740" h="2345983">
                <a:moveTo>
                  <a:pt x="0" y="0"/>
                </a:moveTo>
                <a:lnTo>
                  <a:pt x="1348739" y="0"/>
                </a:lnTo>
                <a:lnTo>
                  <a:pt x="1348739"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6" name="Rounded Rectangle 5"/>
          <p:cNvSpPr/>
          <p:nvPr/>
        </p:nvSpPr>
        <p:spPr>
          <a:xfrm>
            <a:off x="5410200" y="9410700"/>
            <a:ext cx="7239000" cy="79204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srgbClr val="FF0000"/>
                </a:solidFill>
                <a:latin typeface="Handyman" panose="020B0604020202020204" charset="0"/>
              </a:rPr>
              <a:t>Hình</a:t>
            </a:r>
            <a:r>
              <a:rPr lang="en-US" sz="4000" dirty="0" smtClean="0">
                <a:solidFill>
                  <a:srgbClr val="FF0000"/>
                </a:solidFill>
                <a:latin typeface="Handyman" panose="020B0604020202020204" charset="0"/>
              </a:rPr>
              <a:t> </a:t>
            </a:r>
            <a:r>
              <a:rPr lang="en-US" sz="4000" dirty="0" smtClean="0">
                <a:solidFill>
                  <a:srgbClr val="FF0000"/>
                </a:solidFill>
                <a:latin typeface="Handyman" panose="020B0604020202020204" charset="0"/>
              </a:rPr>
              <a:t>4: </a:t>
            </a:r>
            <a:r>
              <a:rPr lang="en-US" sz="4000" dirty="0" err="1" smtClean="0">
                <a:solidFill>
                  <a:srgbClr val="FF0000"/>
                </a:solidFill>
                <a:latin typeface="Handyman" panose="020B0604020202020204" charset="0"/>
              </a:rPr>
              <a:t>Góc</a:t>
            </a:r>
            <a:r>
              <a:rPr lang="en-US" sz="4000" dirty="0" smtClean="0">
                <a:solidFill>
                  <a:srgbClr val="FF0000"/>
                </a:solidFill>
                <a:latin typeface="Handyman" panose="020B0604020202020204" charset="0"/>
              </a:rPr>
              <a:t> </a:t>
            </a:r>
            <a:r>
              <a:rPr lang="en-US" sz="4000" dirty="0" err="1" smtClean="0">
                <a:solidFill>
                  <a:srgbClr val="FF0000"/>
                </a:solidFill>
                <a:latin typeface="Handyman" panose="020B0604020202020204" charset="0"/>
              </a:rPr>
              <a:t>xây</a:t>
            </a:r>
            <a:r>
              <a:rPr lang="en-US" sz="4000" dirty="0" smtClean="0">
                <a:solidFill>
                  <a:srgbClr val="FF0000"/>
                </a:solidFill>
                <a:latin typeface="Handyman" panose="020B0604020202020204" charset="0"/>
              </a:rPr>
              <a:t> </a:t>
            </a:r>
            <a:r>
              <a:rPr lang="en-US" sz="4000" dirty="0" err="1" smtClean="0">
                <a:solidFill>
                  <a:srgbClr val="FF0000"/>
                </a:solidFill>
                <a:latin typeface="Handyman" panose="020B0604020202020204" charset="0"/>
              </a:rPr>
              <a:t>dựng</a:t>
            </a:r>
            <a:endParaRPr lang="en-US" sz="4000" dirty="0">
              <a:solidFill>
                <a:srgbClr val="FF0000"/>
              </a:solidFill>
              <a:latin typeface="Handyman" panose="020B0604020202020204" charset="0"/>
            </a:endParaRPr>
          </a:p>
        </p:txBody>
      </p:sp>
      <p:pic>
        <p:nvPicPr>
          <p:cNvPr id="10" name="Picture 9"/>
          <p:cNvPicPr/>
          <p:nvPr/>
        </p:nvPicPr>
        <p:blipFill>
          <a:blip r:embed="rId8" cstate="print">
            <a:extLst>
              <a:ext uri="{28A0092B-C50C-407E-A947-70E740481C1C}">
                <a14:useLocalDpi xmlns:a14="http://schemas.microsoft.com/office/drawing/2010/main" val="0"/>
              </a:ext>
            </a:extLst>
          </a:blip>
          <a:stretch>
            <a:fillRect/>
          </a:stretch>
        </p:blipFill>
        <p:spPr>
          <a:xfrm>
            <a:off x="2312670" y="0"/>
            <a:ext cx="13657716" cy="90296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4115190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01000" y="0"/>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3" name="Freeform 3"/>
          <p:cNvSpPr/>
          <p:nvPr/>
        </p:nvSpPr>
        <p:spPr>
          <a:xfrm>
            <a:off x="0" y="337085"/>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4" name="Freeform 4"/>
          <p:cNvSpPr/>
          <p:nvPr/>
        </p:nvSpPr>
        <p:spPr>
          <a:xfrm>
            <a:off x="800100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5" name="Freeform 5"/>
          <p:cNvSpPr/>
          <p:nvPr/>
        </p:nvSpPr>
        <p:spPr>
          <a:xfrm>
            <a:off x="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8" name="Freeform 8"/>
          <p:cNvSpPr/>
          <p:nvPr/>
        </p:nvSpPr>
        <p:spPr>
          <a:xfrm>
            <a:off x="963930" y="7698552"/>
            <a:ext cx="1348740" cy="2345983"/>
          </a:xfrm>
          <a:custGeom>
            <a:avLst/>
            <a:gdLst/>
            <a:ahLst/>
            <a:cxnLst/>
            <a:rect l="l" t="t" r="r" b="b"/>
            <a:pathLst>
              <a:path w="1348740" h="2345983">
                <a:moveTo>
                  <a:pt x="0" y="0"/>
                </a:moveTo>
                <a:lnTo>
                  <a:pt x="1348740" y="0"/>
                </a:lnTo>
                <a:lnTo>
                  <a:pt x="1348740"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5970386" y="7698552"/>
            <a:ext cx="1348740" cy="2345983"/>
          </a:xfrm>
          <a:custGeom>
            <a:avLst/>
            <a:gdLst/>
            <a:ahLst/>
            <a:cxnLst/>
            <a:rect l="l" t="t" r="r" b="b"/>
            <a:pathLst>
              <a:path w="1348740" h="2345983">
                <a:moveTo>
                  <a:pt x="0" y="0"/>
                </a:moveTo>
                <a:lnTo>
                  <a:pt x="1348739" y="0"/>
                </a:lnTo>
                <a:lnTo>
                  <a:pt x="1348739"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6" name="Rounded Rectangle 5"/>
          <p:cNvSpPr/>
          <p:nvPr/>
        </p:nvSpPr>
        <p:spPr>
          <a:xfrm>
            <a:off x="5410200" y="9410700"/>
            <a:ext cx="7239000" cy="79204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srgbClr val="FF0000"/>
                </a:solidFill>
                <a:latin typeface="Handyman" panose="020B0604020202020204" charset="0"/>
              </a:rPr>
              <a:t>Hình</a:t>
            </a:r>
            <a:r>
              <a:rPr lang="en-US" sz="4000" dirty="0" smtClean="0">
                <a:solidFill>
                  <a:srgbClr val="FF0000"/>
                </a:solidFill>
                <a:latin typeface="Handyman" panose="020B0604020202020204" charset="0"/>
              </a:rPr>
              <a:t> 5: </a:t>
            </a:r>
            <a:r>
              <a:rPr lang="en-US" sz="4000" dirty="0" err="1" smtClean="0">
                <a:solidFill>
                  <a:srgbClr val="FF0000"/>
                </a:solidFill>
                <a:latin typeface="Handyman" panose="020B0604020202020204" charset="0"/>
              </a:rPr>
              <a:t>Góc</a:t>
            </a:r>
            <a:r>
              <a:rPr lang="en-US" sz="4000" dirty="0" smtClean="0">
                <a:solidFill>
                  <a:srgbClr val="FF0000"/>
                </a:solidFill>
                <a:latin typeface="Handyman" panose="020B0604020202020204" charset="0"/>
              </a:rPr>
              <a:t> </a:t>
            </a:r>
            <a:r>
              <a:rPr lang="en-US" sz="4000" dirty="0" err="1" smtClean="0">
                <a:solidFill>
                  <a:srgbClr val="FF0000"/>
                </a:solidFill>
                <a:latin typeface="Handyman" panose="020B0604020202020204" charset="0"/>
              </a:rPr>
              <a:t>học</a:t>
            </a:r>
            <a:r>
              <a:rPr lang="en-US" sz="4000" dirty="0" smtClean="0">
                <a:solidFill>
                  <a:srgbClr val="FF0000"/>
                </a:solidFill>
                <a:latin typeface="Handyman" panose="020B0604020202020204" charset="0"/>
              </a:rPr>
              <a:t> </a:t>
            </a:r>
            <a:r>
              <a:rPr lang="en-US" sz="4000" dirty="0" err="1" smtClean="0">
                <a:solidFill>
                  <a:srgbClr val="FF0000"/>
                </a:solidFill>
                <a:latin typeface="Handyman" panose="020B0604020202020204" charset="0"/>
              </a:rPr>
              <a:t>tập</a:t>
            </a:r>
            <a:endParaRPr lang="en-US" sz="4000" dirty="0">
              <a:solidFill>
                <a:srgbClr val="FF0000"/>
              </a:solidFill>
              <a:latin typeface="Handyman" panose="020B0604020202020204" charset="0"/>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86000" y="0"/>
            <a:ext cx="13106400" cy="8877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932072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01000" y="0"/>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3" name="Freeform 3"/>
          <p:cNvSpPr/>
          <p:nvPr/>
        </p:nvSpPr>
        <p:spPr>
          <a:xfrm>
            <a:off x="0" y="337085"/>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4" name="Freeform 4"/>
          <p:cNvSpPr/>
          <p:nvPr/>
        </p:nvSpPr>
        <p:spPr>
          <a:xfrm>
            <a:off x="800100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5" name="Freeform 5"/>
          <p:cNvSpPr/>
          <p:nvPr/>
        </p:nvSpPr>
        <p:spPr>
          <a:xfrm>
            <a:off x="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8" name="Freeform 8"/>
          <p:cNvSpPr/>
          <p:nvPr/>
        </p:nvSpPr>
        <p:spPr>
          <a:xfrm>
            <a:off x="963930" y="7698552"/>
            <a:ext cx="1348740" cy="2345983"/>
          </a:xfrm>
          <a:custGeom>
            <a:avLst/>
            <a:gdLst/>
            <a:ahLst/>
            <a:cxnLst/>
            <a:rect l="l" t="t" r="r" b="b"/>
            <a:pathLst>
              <a:path w="1348740" h="2345983">
                <a:moveTo>
                  <a:pt x="0" y="0"/>
                </a:moveTo>
                <a:lnTo>
                  <a:pt x="1348740" y="0"/>
                </a:lnTo>
                <a:lnTo>
                  <a:pt x="1348740"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5970386" y="7698552"/>
            <a:ext cx="1348740" cy="2345983"/>
          </a:xfrm>
          <a:custGeom>
            <a:avLst/>
            <a:gdLst/>
            <a:ahLst/>
            <a:cxnLst/>
            <a:rect l="l" t="t" r="r" b="b"/>
            <a:pathLst>
              <a:path w="1348740" h="2345983">
                <a:moveTo>
                  <a:pt x="0" y="0"/>
                </a:moveTo>
                <a:lnTo>
                  <a:pt x="1348739" y="0"/>
                </a:lnTo>
                <a:lnTo>
                  <a:pt x="1348739"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6" name="Rounded Rectangle 5"/>
          <p:cNvSpPr/>
          <p:nvPr/>
        </p:nvSpPr>
        <p:spPr>
          <a:xfrm>
            <a:off x="5410200" y="9410700"/>
            <a:ext cx="7239000" cy="79204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srgbClr val="FF0000"/>
                </a:solidFill>
                <a:latin typeface="Handyman" panose="020B0604020202020204" charset="0"/>
              </a:rPr>
              <a:t>Hình</a:t>
            </a:r>
            <a:r>
              <a:rPr lang="en-US" sz="4000" dirty="0" smtClean="0">
                <a:solidFill>
                  <a:srgbClr val="FF0000"/>
                </a:solidFill>
                <a:latin typeface="Handyman" panose="020B0604020202020204" charset="0"/>
              </a:rPr>
              <a:t> 6: </a:t>
            </a:r>
            <a:r>
              <a:rPr lang="en-US" sz="4000" dirty="0" err="1" smtClean="0">
                <a:solidFill>
                  <a:srgbClr val="FF0000"/>
                </a:solidFill>
                <a:latin typeface="Handyman" panose="020B0604020202020204" charset="0"/>
              </a:rPr>
              <a:t>Góc</a:t>
            </a:r>
            <a:r>
              <a:rPr lang="en-US" sz="4000" dirty="0" smtClean="0">
                <a:solidFill>
                  <a:srgbClr val="FF0000"/>
                </a:solidFill>
                <a:latin typeface="Handyman" panose="020B0604020202020204" charset="0"/>
              </a:rPr>
              <a:t> </a:t>
            </a:r>
            <a:r>
              <a:rPr lang="en-US" sz="4000" dirty="0" err="1">
                <a:solidFill>
                  <a:srgbClr val="FF0000"/>
                </a:solidFill>
                <a:latin typeface="Handyman" panose="020B0604020202020204" charset="0"/>
              </a:rPr>
              <a:t>t</a:t>
            </a:r>
            <a:r>
              <a:rPr lang="en-US" sz="4000" dirty="0" err="1" smtClean="0">
                <a:solidFill>
                  <a:srgbClr val="FF0000"/>
                </a:solidFill>
                <a:latin typeface="Handyman" panose="020B0604020202020204" charset="0"/>
              </a:rPr>
              <a:t>hiên</a:t>
            </a:r>
            <a:r>
              <a:rPr lang="en-US" sz="4000" dirty="0" smtClean="0">
                <a:solidFill>
                  <a:srgbClr val="FF0000"/>
                </a:solidFill>
                <a:latin typeface="Handyman" panose="020B0604020202020204" charset="0"/>
              </a:rPr>
              <a:t> </a:t>
            </a:r>
            <a:r>
              <a:rPr lang="en-US" sz="4000" dirty="0" err="1" smtClean="0">
                <a:solidFill>
                  <a:srgbClr val="FF0000"/>
                </a:solidFill>
                <a:latin typeface="Handyman" panose="020B0604020202020204" charset="0"/>
              </a:rPr>
              <a:t>nhiên</a:t>
            </a:r>
            <a:endParaRPr lang="en-US" sz="4000" dirty="0">
              <a:solidFill>
                <a:srgbClr val="FF0000"/>
              </a:solidFill>
              <a:latin typeface="Handyman" panose="020B0604020202020204" charset="0"/>
            </a:endParaRPr>
          </a:p>
        </p:txBody>
      </p:sp>
      <p:pic>
        <p:nvPicPr>
          <p:cNvPr id="10" name="Picture 9"/>
          <p:cNvPicPr/>
          <p:nvPr/>
        </p:nvPicPr>
        <p:blipFill>
          <a:blip r:embed="rId8" cstate="print">
            <a:extLst>
              <a:ext uri="{28A0092B-C50C-407E-A947-70E740481C1C}">
                <a14:useLocalDpi xmlns:a14="http://schemas.microsoft.com/office/drawing/2010/main" val="0"/>
              </a:ext>
            </a:extLst>
          </a:blip>
          <a:stretch>
            <a:fillRect/>
          </a:stretch>
        </p:blipFill>
        <p:spPr>
          <a:xfrm>
            <a:off x="2312670" y="0"/>
            <a:ext cx="13536929" cy="8953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08772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01000" y="0"/>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3" name="Freeform 3"/>
          <p:cNvSpPr/>
          <p:nvPr/>
        </p:nvSpPr>
        <p:spPr>
          <a:xfrm>
            <a:off x="0" y="337085"/>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4" name="Freeform 4"/>
          <p:cNvSpPr/>
          <p:nvPr/>
        </p:nvSpPr>
        <p:spPr>
          <a:xfrm>
            <a:off x="800100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5" name="Freeform 5"/>
          <p:cNvSpPr/>
          <p:nvPr/>
        </p:nvSpPr>
        <p:spPr>
          <a:xfrm>
            <a:off x="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8" name="Freeform 8"/>
          <p:cNvSpPr/>
          <p:nvPr/>
        </p:nvSpPr>
        <p:spPr>
          <a:xfrm>
            <a:off x="963930" y="7698552"/>
            <a:ext cx="1348740" cy="2345983"/>
          </a:xfrm>
          <a:custGeom>
            <a:avLst/>
            <a:gdLst/>
            <a:ahLst/>
            <a:cxnLst/>
            <a:rect l="l" t="t" r="r" b="b"/>
            <a:pathLst>
              <a:path w="1348740" h="2345983">
                <a:moveTo>
                  <a:pt x="0" y="0"/>
                </a:moveTo>
                <a:lnTo>
                  <a:pt x="1348740" y="0"/>
                </a:lnTo>
                <a:lnTo>
                  <a:pt x="1348740"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5970386" y="7698552"/>
            <a:ext cx="1348740" cy="2345983"/>
          </a:xfrm>
          <a:custGeom>
            <a:avLst/>
            <a:gdLst/>
            <a:ahLst/>
            <a:cxnLst/>
            <a:rect l="l" t="t" r="r" b="b"/>
            <a:pathLst>
              <a:path w="1348740" h="2345983">
                <a:moveTo>
                  <a:pt x="0" y="0"/>
                </a:moveTo>
                <a:lnTo>
                  <a:pt x="1348739" y="0"/>
                </a:lnTo>
                <a:lnTo>
                  <a:pt x="1348739"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11" name="Rounded Rectangle 10"/>
          <p:cNvSpPr/>
          <p:nvPr/>
        </p:nvSpPr>
        <p:spPr>
          <a:xfrm>
            <a:off x="304800" y="375264"/>
            <a:ext cx="17373600" cy="716508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solidFill>
                  <a:srgbClr val="FF0000"/>
                </a:solidFill>
                <a:latin typeface="Times New Roman" panose="02020603050405020304" pitchFamily="18" charset="0"/>
                <a:cs typeface="Times New Roman" panose="02020603050405020304" pitchFamily="18" charset="0"/>
              </a:rPr>
              <a:t>       </a:t>
            </a:r>
            <a:r>
              <a:rPr lang="vi-VN" sz="3600" dirty="0" smtClean="0">
                <a:solidFill>
                  <a:srgbClr val="FF0000"/>
                </a:solidFill>
                <a:latin typeface="Times New Roman" panose="02020603050405020304" pitchFamily="18" charset="0"/>
                <a:cs typeface="Times New Roman" panose="02020603050405020304" pitchFamily="18" charset="0"/>
              </a:rPr>
              <a:t>Để </a:t>
            </a:r>
            <a:r>
              <a:rPr lang="vi-VN" sz="3600" dirty="0">
                <a:solidFill>
                  <a:srgbClr val="FF0000"/>
                </a:solidFill>
                <a:latin typeface="Times New Roman" panose="02020603050405020304" pitchFamily="18" charset="0"/>
                <a:cs typeface="Times New Roman" panose="02020603050405020304" pitchFamily="18" charset="0"/>
              </a:rPr>
              <a:t>góc tạo hình thật sự hấp dẫn tôi treo những bức tranh thật sinh động để trẻ quan sát, nhận xét, đánh giá, từ đó kích thích lòng ham muốn hoạt động tạo hình để tạo ra các sản phẩm đẹp hơn </a:t>
            </a:r>
            <a:r>
              <a:rPr lang="vi-VN" sz="3600" dirty="0" smtClean="0">
                <a:solidFill>
                  <a:srgbClr val="FF0000"/>
                </a:solidFill>
                <a:latin typeface="Times New Roman" panose="02020603050405020304" pitchFamily="18" charset="0"/>
                <a:cs typeface="Times New Roman" panose="02020603050405020304" pitchFamily="18" charset="0"/>
              </a:rPr>
              <a:t>nữa</a:t>
            </a:r>
            <a:r>
              <a:rPr lang="en-US" sz="3600" dirty="0" smtClean="0">
                <a:solidFill>
                  <a:srgbClr val="FF0000"/>
                </a:solidFill>
                <a:latin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a:p>
            <a:r>
              <a:rPr lang="vi-VN" sz="3600" dirty="0">
                <a:solidFill>
                  <a:srgbClr val="FF0000"/>
                </a:solidFill>
                <a:latin typeface="Times New Roman" panose="02020603050405020304" pitchFamily="18" charset="0"/>
                <a:cs typeface="Times New Roman" panose="02020603050405020304" pitchFamily="18" charset="0"/>
              </a:rPr>
              <a:t>       </a:t>
            </a:r>
            <a:r>
              <a:rPr lang="vi-VN" sz="3600" dirty="0" smtClean="0">
                <a:solidFill>
                  <a:srgbClr val="FF0000"/>
                </a:solidFill>
                <a:latin typeface="Times New Roman" panose="02020603050405020304" pitchFamily="18" charset="0"/>
                <a:cs typeface="Times New Roman" panose="02020603050405020304" pitchFamily="18" charset="0"/>
              </a:rPr>
              <a:t>Bên cạnh đó tôi cũng đã treo những bức tranh chưa đạt để trẻ phấn đấu bài của mình lần sau vẽ đẹp hơn nữa, tôi cũng động viên khuy</a:t>
            </a:r>
            <a:r>
              <a:rPr lang="en-US" sz="3600" dirty="0" smtClean="0">
                <a:solidFill>
                  <a:srgbClr val="FF0000"/>
                </a:solidFill>
                <a:latin typeface="Times New Roman" panose="02020603050405020304" pitchFamily="18" charset="0"/>
                <a:cs typeface="Times New Roman" panose="02020603050405020304" pitchFamily="18" charset="0"/>
              </a:rPr>
              <a:t>ế</a:t>
            </a:r>
            <a:r>
              <a:rPr lang="vi-VN" sz="3600" dirty="0" smtClean="0">
                <a:solidFill>
                  <a:srgbClr val="FF0000"/>
                </a:solidFill>
                <a:latin typeface="Times New Roman" panose="02020603050405020304" pitchFamily="18" charset="0"/>
                <a:cs typeface="Times New Roman" panose="02020603050405020304" pitchFamily="18" charset="0"/>
              </a:rPr>
              <a:t>n khích những trẻ làm còn chậm cố gắng hoàn thành sản phẩm của mình nhanh hơn để cho góc tạo hình được phong phú và đa dạng .</a:t>
            </a:r>
            <a:endParaRPr lang="en-US" sz="3600" dirty="0" smtClean="0">
              <a:solidFill>
                <a:srgbClr val="FF0000"/>
              </a:solidFill>
              <a:latin typeface="Times New Roman" panose="02020603050405020304" pitchFamily="18" charset="0"/>
              <a:cs typeface="Times New Roman" panose="02020603050405020304" pitchFamily="18" charset="0"/>
            </a:endParaRPr>
          </a:p>
          <a:p>
            <a:r>
              <a:rPr lang="vi-VN" sz="3600" dirty="0" smtClean="0">
                <a:solidFill>
                  <a:srgbClr val="FF0000"/>
                </a:solidFill>
                <a:latin typeface="Times New Roman" panose="02020603050405020304" pitchFamily="18" charset="0"/>
                <a:cs typeface="Times New Roman" panose="02020603050405020304" pitchFamily="18" charset="0"/>
              </a:rPr>
              <a:t>      Đối với môi trường ngoài lớp: Ngoài những hoạt động ở trong lớp thì tôi cũng thường xuyên cho trẻ hoạt động ở ng</a:t>
            </a:r>
            <a:r>
              <a:rPr lang="en-US" sz="3600" dirty="0" err="1" smtClean="0">
                <a:solidFill>
                  <a:srgbClr val="FF0000"/>
                </a:solidFill>
                <a:latin typeface="Times New Roman" panose="02020603050405020304" pitchFamily="18" charset="0"/>
                <a:cs typeface="Times New Roman" panose="02020603050405020304" pitchFamily="18" charset="0"/>
              </a:rPr>
              <a:t>oài</a:t>
            </a:r>
            <a:r>
              <a:rPr lang="vi-VN" sz="3600" dirty="0" smtClean="0">
                <a:solidFill>
                  <a:srgbClr val="FF0000"/>
                </a:solidFill>
                <a:latin typeface="Times New Roman" panose="02020603050405020304" pitchFamily="18" charset="0"/>
                <a:cs typeface="Times New Roman" panose="02020603050405020304" pitchFamily="18" charset="0"/>
              </a:rPr>
              <a:t> lớp học, giúp có thêm vốn kiến thức về biểu tượng hình ảnh. Để trẻ hứng thú với môi trường ngoài lớp th</a:t>
            </a:r>
            <a:r>
              <a:rPr lang="en-US" sz="3600" dirty="0">
                <a:solidFill>
                  <a:srgbClr val="FF0000"/>
                </a:solidFill>
                <a:latin typeface="Times New Roman" panose="02020603050405020304" pitchFamily="18" charset="0"/>
                <a:cs typeface="Times New Roman" panose="02020603050405020304" pitchFamily="18" charset="0"/>
              </a:rPr>
              <a:t>ì</a:t>
            </a:r>
            <a:r>
              <a:rPr lang="vi-VN" sz="3600" dirty="0" smtClean="0">
                <a:solidFill>
                  <a:srgbClr val="FF0000"/>
                </a:solidFill>
                <a:latin typeface="Times New Roman" panose="02020603050405020304" pitchFamily="18" charset="0"/>
                <a:cs typeface="Times New Roman" panose="02020603050405020304" pitchFamily="18" charset="0"/>
              </a:rPr>
              <a:t> tôi cũng thường xuyên tham mưu với ban lãnh đạo nhà trường để treo những tranh ảnh, trưng bày những nguyên vật liệu phong phú, bố trí sắp xếp đồ dùng, đồ chơi đẹp mắt, hợp lý có khoa học.</a:t>
            </a:r>
            <a:endParaRPr lang="en-US" sz="3600" dirty="0">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0923668"/>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01000" y="0"/>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3" name="Freeform 3"/>
          <p:cNvSpPr/>
          <p:nvPr/>
        </p:nvSpPr>
        <p:spPr>
          <a:xfrm>
            <a:off x="0" y="337085"/>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4" name="Freeform 4"/>
          <p:cNvSpPr/>
          <p:nvPr/>
        </p:nvSpPr>
        <p:spPr>
          <a:xfrm>
            <a:off x="800100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5" name="Freeform 5"/>
          <p:cNvSpPr/>
          <p:nvPr/>
        </p:nvSpPr>
        <p:spPr>
          <a:xfrm>
            <a:off x="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8" name="Freeform 8"/>
          <p:cNvSpPr/>
          <p:nvPr/>
        </p:nvSpPr>
        <p:spPr>
          <a:xfrm>
            <a:off x="963930" y="7698552"/>
            <a:ext cx="1348740" cy="2345983"/>
          </a:xfrm>
          <a:custGeom>
            <a:avLst/>
            <a:gdLst/>
            <a:ahLst/>
            <a:cxnLst/>
            <a:rect l="l" t="t" r="r" b="b"/>
            <a:pathLst>
              <a:path w="1348740" h="2345983">
                <a:moveTo>
                  <a:pt x="0" y="0"/>
                </a:moveTo>
                <a:lnTo>
                  <a:pt x="1348740" y="0"/>
                </a:lnTo>
                <a:lnTo>
                  <a:pt x="1348740"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5970386" y="7698552"/>
            <a:ext cx="1348740" cy="2345983"/>
          </a:xfrm>
          <a:custGeom>
            <a:avLst/>
            <a:gdLst/>
            <a:ahLst/>
            <a:cxnLst/>
            <a:rect l="l" t="t" r="r" b="b"/>
            <a:pathLst>
              <a:path w="1348740" h="2345983">
                <a:moveTo>
                  <a:pt x="0" y="0"/>
                </a:moveTo>
                <a:lnTo>
                  <a:pt x="1348739" y="0"/>
                </a:lnTo>
                <a:lnTo>
                  <a:pt x="1348739"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600" y="-1"/>
            <a:ext cx="16992600" cy="84963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ounded Rectangle 9"/>
          <p:cNvSpPr/>
          <p:nvPr/>
        </p:nvSpPr>
        <p:spPr>
          <a:xfrm>
            <a:off x="5410200" y="9410700"/>
            <a:ext cx="7239000" cy="79204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srgbClr val="FF0000"/>
                </a:solidFill>
                <a:latin typeface="Handyman" panose="020B0604020202020204" charset="0"/>
              </a:rPr>
              <a:t>Hình</a:t>
            </a:r>
            <a:r>
              <a:rPr lang="en-US" sz="4000" dirty="0" smtClean="0">
                <a:solidFill>
                  <a:srgbClr val="FF0000"/>
                </a:solidFill>
                <a:latin typeface="Handyman" panose="020B0604020202020204" charset="0"/>
              </a:rPr>
              <a:t> </a:t>
            </a:r>
            <a:r>
              <a:rPr lang="en-US" sz="4000" dirty="0" err="1" smtClean="0">
                <a:solidFill>
                  <a:srgbClr val="FF0000"/>
                </a:solidFill>
                <a:latin typeface="Handyman" panose="020B0604020202020204" charset="0"/>
              </a:rPr>
              <a:t>ảnh</a:t>
            </a:r>
            <a:r>
              <a:rPr lang="en-US" sz="4000" dirty="0" smtClean="0">
                <a:solidFill>
                  <a:srgbClr val="FF0000"/>
                </a:solidFill>
                <a:latin typeface="Handyman" panose="020B0604020202020204" charset="0"/>
              </a:rPr>
              <a:t> : </a:t>
            </a:r>
            <a:r>
              <a:rPr lang="en-US" sz="4000" dirty="0" err="1" smtClean="0">
                <a:solidFill>
                  <a:srgbClr val="FF0000"/>
                </a:solidFill>
                <a:latin typeface="Handyman" panose="020B0604020202020204" charset="0"/>
              </a:rPr>
              <a:t>Trưng</a:t>
            </a:r>
            <a:r>
              <a:rPr lang="en-US" sz="4000" dirty="0" smtClean="0">
                <a:solidFill>
                  <a:srgbClr val="FF0000"/>
                </a:solidFill>
                <a:latin typeface="Handyman" panose="020B0604020202020204" charset="0"/>
              </a:rPr>
              <a:t> </a:t>
            </a:r>
            <a:r>
              <a:rPr lang="en-US" sz="4000" dirty="0" err="1" smtClean="0">
                <a:solidFill>
                  <a:srgbClr val="FF0000"/>
                </a:solidFill>
                <a:latin typeface="Handyman" panose="020B0604020202020204" charset="0"/>
              </a:rPr>
              <a:t>bày</a:t>
            </a:r>
            <a:r>
              <a:rPr lang="en-US" sz="4000" dirty="0" smtClean="0">
                <a:solidFill>
                  <a:srgbClr val="FF0000"/>
                </a:solidFill>
                <a:latin typeface="Handyman" panose="020B0604020202020204" charset="0"/>
              </a:rPr>
              <a:t> </a:t>
            </a:r>
            <a:r>
              <a:rPr lang="en-US" sz="4000" dirty="0" err="1" smtClean="0">
                <a:solidFill>
                  <a:srgbClr val="FF0000"/>
                </a:solidFill>
                <a:latin typeface="Handyman" panose="020B0604020202020204" charset="0"/>
              </a:rPr>
              <a:t>sản</a:t>
            </a:r>
            <a:r>
              <a:rPr lang="en-US" sz="4000" dirty="0" smtClean="0">
                <a:solidFill>
                  <a:srgbClr val="FF0000"/>
                </a:solidFill>
                <a:latin typeface="Handyman" panose="020B0604020202020204" charset="0"/>
              </a:rPr>
              <a:t> </a:t>
            </a:r>
            <a:r>
              <a:rPr lang="en-US" sz="4000" dirty="0" err="1" smtClean="0">
                <a:solidFill>
                  <a:srgbClr val="FF0000"/>
                </a:solidFill>
                <a:latin typeface="Handyman" panose="020B0604020202020204" charset="0"/>
              </a:rPr>
              <a:t>phẩm</a:t>
            </a:r>
            <a:r>
              <a:rPr lang="en-US" sz="4000" dirty="0" smtClean="0">
                <a:solidFill>
                  <a:srgbClr val="FF0000"/>
                </a:solidFill>
                <a:latin typeface="Handyman" panose="020B0604020202020204" charset="0"/>
              </a:rPr>
              <a:t> </a:t>
            </a:r>
            <a:endParaRPr lang="en-US" sz="4000" dirty="0">
              <a:solidFill>
                <a:srgbClr val="FF0000"/>
              </a:solidFill>
              <a:latin typeface="Handyman" panose="020B0604020202020204" charset="0"/>
            </a:endParaRPr>
          </a:p>
        </p:txBody>
      </p:sp>
    </p:spTree>
    <p:extLst>
      <p:ext uri="{BB962C8B-B14F-4D97-AF65-F5344CB8AC3E}">
        <p14:creationId xmlns:p14="http://schemas.microsoft.com/office/powerpoint/2010/main" val="10483660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01000" y="0"/>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3" name="Freeform 3"/>
          <p:cNvSpPr/>
          <p:nvPr/>
        </p:nvSpPr>
        <p:spPr>
          <a:xfrm>
            <a:off x="0" y="337085"/>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4" name="Freeform 4"/>
          <p:cNvSpPr/>
          <p:nvPr/>
        </p:nvSpPr>
        <p:spPr>
          <a:xfrm>
            <a:off x="800100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5" name="Freeform 5"/>
          <p:cNvSpPr/>
          <p:nvPr/>
        </p:nvSpPr>
        <p:spPr>
          <a:xfrm>
            <a:off x="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8" name="Freeform 8"/>
          <p:cNvSpPr/>
          <p:nvPr/>
        </p:nvSpPr>
        <p:spPr>
          <a:xfrm>
            <a:off x="963930" y="7698552"/>
            <a:ext cx="1348740" cy="2345983"/>
          </a:xfrm>
          <a:custGeom>
            <a:avLst/>
            <a:gdLst/>
            <a:ahLst/>
            <a:cxnLst/>
            <a:rect l="l" t="t" r="r" b="b"/>
            <a:pathLst>
              <a:path w="1348740" h="2345983">
                <a:moveTo>
                  <a:pt x="0" y="0"/>
                </a:moveTo>
                <a:lnTo>
                  <a:pt x="1348740" y="0"/>
                </a:lnTo>
                <a:lnTo>
                  <a:pt x="1348740"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5970386" y="7698552"/>
            <a:ext cx="1348740" cy="2345983"/>
          </a:xfrm>
          <a:custGeom>
            <a:avLst/>
            <a:gdLst/>
            <a:ahLst/>
            <a:cxnLst/>
            <a:rect l="l" t="t" r="r" b="b"/>
            <a:pathLst>
              <a:path w="1348740" h="2345983">
                <a:moveTo>
                  <a:pt x="0" y="0"/>
                </a:moveTo>
                <a:lnTo>
                  <a:pt x="1348739" y="0"/>
                </a:lnTo>
                <a:lnTo>
                  <a:pt x="1348739"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11" name="TextBox 7"/>
          <p:cNvSpPr txBox="1"/>
          <p:nvPr/>
        </p:nvSpPr>
        <p:spPr>
          <a:xfrm>
            <a:off x="963930" y="298086"/>
            <a:ext cx="16638270" cy="1949252"/>
          </a:xfrm>
          <a:prstGeom prst="rect">
            <a:avLst/>
          </a:prstGeom>
        </p:spPr>
        <p:txBody>
          <a:bodyPr wrap="square" lIns="0" tIns="0" rIns="0" bIns="0" rtlCol="0" anchor="t">
            <a:spAutoFit/>
          </a:bodyPr>
          <a:lstStyle/>
          <a:p>
            <a:pPr algn="ctr">
              <a:lnSpc>
                <a:spcPts val="7590"/>
              </a:lnSpc>
            </a:pPr>
            <a:r>
              <a:rPr lang="en-US" sz="5422" dirty="0" smtClean="0">
                <a:solidFill>
                  <a:srgbClr val="000000"/>
                </a:solidFill>
                <a:latin typeface="Handyman"/>
              </a:rPr>
              <a:t>BIỆN PHÁP 3: LỒNG GHÉP HOẠT ĐỘNG TẠO HÌNH THÔNG QUA CÁC HOẠT ĐỘNG TRONG NGÀY </a:t>
            </a:r>
            <a:endParaRPr lang="en-US" sz="5422" dirty="0">
              <a:solidFill>
                <a:srgbClr val="000000"/>
              </a:solidFill>
              <a:latin typeface="Handyman"/>
            </a:endParaRPr>
          </a:p>
        </p:txBody>
      </p:sp>
      <p:sp>
        <p:nvSpPr>
          <p:cNvPr id="7" name="Rounded Rectangle 6"/>
          <p:cNvSpPr/>
          <p:nvPr/>
        </p:nvSpPr>
        <p:spPr>
          <a:xfrm>
            <a:off x="141536" y="2287979"/>
            <a:ext cx="18146464" cy="549483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rgbClr val="FF0000"/>
                </a:solidFill>
                <a:latin typeface="+mj-lt"/>
              </a:rPr>
              <a:t>* Tổ chức các hoạt động có chủ đích: Thường xuyên các hoạt động có chủ đích cho trẻ hoạt động, khi tổ chức cần chuẩn bị các nguyên vật liệu, đồ dùng, đồ chơi phong phú, đa dạng, màu sắc hấp dẫn để trẻ được thỏa sức sáng tạo và lựa chọn cách thể hiện sản phẩm theo sở thích của mình.</a:t>
            </a:r>
            <a:endParaRPr lang="en-US" sz="3600" dirty="0">
              <a:solidFill>
                <a:srgbClr val="FF0000"/>
              </a:solidFill>
              <a:latin typeface="+mj-lt"/>
            </a:endParaRPr>
          </a:p>
          <a:p>
            <a:r>
              <a:rPr lang="vi-VN" sz="3600" dirty="0">
                <a:solidFill>
                  <a:srgbClr val="FF0000"/>
                </a:solidFill>
                <a:latin typeface="+mj-lt"/>
              </a:rPr>
              <a:t>    </a:t>
            </a:r>
            <a:r>
              <a:rPr lang="vi-VN" sz="3600" b="1" dirty="0">
                <a:solidFill>
                  <a:srgbClr val="FF0000"/>
                </a:solidFill>
                <a:latin typeface="+mj-lt"/>
              </a:rPr>
              <a:t>* Cho trẻ làm quen mọi lúc, mọi nơi: </a:t>
            </a:r>
            <a:r>
              <a:rPr lang="vi-VN" sz="3600" dirty="0">
                <a:solidFill>
                  <a:srgbClr val="FF0000"/>
                </a:solidFill>
                <a:latin typeface="+mj-lt"/>
              </a:rPr>
              <a:t>Đối với một số tiết học tạo hình, thời gian không dài để cô giáo có thể truyền thụ được kiến thức vì vậy muốn đạt kết quả tốt thì phải cho cháu làm quen mọi lúc, mọi nơi, tạo điều kiện cho trẻ tiếp xúc với môi trường xung quanh để trẻ được biểu tượng phong phú về đối </a:t>
            </a:r>
            <a:r>
              <a:rPr lang="vi-VN" sz="3600" dirty="0" smtClean="0">
                <a:solidFill>
                  <a:srgbClr val="FF0000"/>
                </a:solidFill>
                <a:latin typeface="+mj-lt"/>
              </a:rPr>
              <a:t>tượng </a:t>
            </a:r>
            <a:r>
              <a:rPr lang="vi-VN" sz="3600" dirty="0">
                <a:solidFill>
                  <a:srgbClr val="FF0000"/>
                </a:solidFill>
                <a:latin typeface="+mj-lt"/>
              </a:rPr>
              <a:t>qua hoạt động ở môi trường ngoài lớp. Cô khuyến khích trẻ vẽ trên đất, cát, nền gạch, làm đồ chơi bằng lá cây.</a:t>
            </a:r>
            <a:endParaRPr lang="en-US" sz="3600" dirty="0">
              <a:solidFill>
                <a:srgbClr val="FF0000"/>
              </a:solidFill>
              <a:latin typeface="+mj-lt"/>
            </a:endParaRPr>
          </a:p>
          <a:p>
            <a:pPr algn="ctr"/>
            <a:endParaRPr lang="en-US" sz="3600" dirty="0">
              <a:solidFill>
                <a:srgbClr val="FF0000"/>
              </a:solidFill>
            </a:endParaRPr>
          </a:p>
        </p:txBody>
      </p:sp>
    </p:spTree>
    <p:extLst>
      <p:ext uri="{BB962C8B-B14F-4D97-AF65-F5344CB8AC3E}">
        <p14:creationId xmlns:p14="http://schemas.microsoft.com/office/powerpoint/2010/main" val="238951489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01000" y="0"/>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3" name="Freeform 3"/>
          <p:cNvSpPr/>
          <p:nvPr/>
        </p:nvSpPr>
        <p:spPr>
          <a:xfrm>
            <a:off x="-73292" y="344360"/>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4" name="Freeform 4"/>
          <p:cNvSpPr/>
          <p:nvPr/>
        </p:nvSpPr>
        <p:spPr>
          <a:xfrm>
            <a:off x="800100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5" name="Freeform 5"/>
          <p:cNvSpPr/>
          <p:nvPr/>
        </p:nvSpPr>
        <p:spPr>
          <a:xfrm>
            <a:off x="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6" name="Freeform 6"/>
          <p:cNvSpPr/>
          <p:nvPr/>
        </p:nvSpPr>
        <p:spPr>
          <a:xfrm>
            <a:off x="1638300" y="1749853"/>
            <a:ext cx="16188455" cy="3173360"/>
          </a:xfrm>
          <a:custGeom>
            <a:avLst/>
            <a:gdLst/>
            <a:ahLst/>
            <a:cxnLst/>
            <a:rect l="l" t="t" r="r" b="b"/>
            <a:pathLst>
              <a:path w="11135294" h="5146725">
                <a:moveTo>
                  <a:pt x="0" y="0"/>
                </a:moveTo>
                <a:lnTo>
                  <a:pt x="11135294" y="0"/>
                </a:lnTo>
                <a:lnTo>
                  <a:pt x="11135294" y="5146725"/>
                </a:lnTo>
                <a:lnTo>
                  <a:pt x="0" y="514672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TextBox 7"/>
          <p:cNvSpPr txBox="1"/>
          <p:nvPr/>
        </p:nvSpPr>
        <p:spPr>
          <a:xfrm>
            <a:off x="4134788" y="534931"/>
            <a:ext cx="9635122" cy="905248"/>
          </a:xfrm>
          <a:prstGeom prst="rect">
            <a:avLst/>
          </a:prstGeom>
        </p:spPr>
        <p:txBody>
          <a:bodyPr lIns="0" tIns="0" rIns="0" bIns="0" rtlCol="0" anchor="t">
            <a:spAutoFit/>
          </a:bodyPr>
          <a:lstStyle/>
          <a:p>
            <a:pPr algn="ctr">
              <a:lnSpc>
                <a:spcPts val="7590"/>
              </a:lnSpc>
            </a:pPr>
            <a:r>
              <a:rPr lang="en-US" sz="5422" dirty="0">
                <a:solidFill>
                  <a:srgbClr val="0070C0"/>
                </a:solidFill>
                <a:latin typeface="Handyman"/>
              </a:rPr>
              <a:t>BÀI THUYẾT TRÌNH</a:t>
            </a:r>
          </a:p>
        </p:txBody>
      </p:sp>
      <p:sp>
        <p:nvSpPr>
          <p:cNvPr id="8" name="Freeform 8"/>
          <p:cNvSpPr/>
          <p:nvPr/>
        </p:nvSpPr>
        <p:spPr>
          <a:xfrm>
            <a:off x="963930" y="7698552"/>
            <a:ext cx="1348740" cy="2345983"/>
          </a:xfrm>
          <a:custGeom>
            <a:avLst/>
            <a:gdLst/>
            <a:ahLst/>
            <a:cxnLst/>
            <a:rect l="l" t="t" r="r" b="b"/>
            <a:pathLst>
              <a:path w="1348740" h="2345983">
                <a:moveTo>
                  <a:pt x="0" y="0"/>
                </a:moveTo>
                <a:lnTo>
                  <a:pt x="1348740" y="0"/>
                </a:lnTo>
                <a:lnTo>
                  <a:pt x="1348740" y="2345983"/>
                </a:lnTo>
                <a:lnTo>
                  <a:pt x="0" y="234598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5970386" y="7698552"/>
            <a:ext cx="1348740" cy="2345983"/>
          </a:xfrm>
          <a:custGeom>
            <a:avLst/>
            <a:gdLst/>
            <a:ahLst/>
            <a:cxnLst/>
            <a:rect l="l" t="t" r="r" b="b"/>
            <a:pathLst>
              <a:path w="1348740" h="2345983">
                <a:moveTo>
                  <a:pt x="0" y="0"/>
                </a:moveTo>
                <a:lnTo>
                  <a:pt x="1348739" y="0"/>
                </a:lnTo>
                <a:lnTo>
                  <a:pt x="1348739" y="2345983"/>
                </a:lnTo>
                <a:lnTo>
                  <a:pt x="0" y="234598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TextBox 10"/>
          <p:cNvSpPr txBox="1"/>
          <p:nvPr/>
        </p:nvSpPr>
        <p:spPr>
          <a:xfrm>
            <a:off x="1638300" y="1499789"/>
            <a:ext cx="1981200" cy="1731243"/>
          </a:xfrm>
          <a:prstGeom prst="rect">
            <a:avLst/>
          </a:prstGeom>
        </p:spPr>
        <p:txBody>
          <a:bodyPr lIns="0" tIns="0" rIns="0" bIns="0" rtlCol="0" anchor="t">
            <a:spAutoFit/>
          </a:bodyPr>
          <a:lstStyle/>
          <a:p>
            <a:pPr algn="ctr">
              <a:lnSpc>
                <a:spcPts val="13470"/>
              </a:lnSpc>
            </a:pPr>
            <a:r>
              <a:rPr lang="en-US" sz="7200" dirty="0">
                <a:solidFill>
                  <a:srgbClr val="9E5620"/>
                </a:solidFill>
                <a:latin typeface="Handyman"/>
              </a:rPr>
              <a:t>1</a:t>
            </a:r>
          </a:p>
        </p:txBody>
      </p:sp>
      <p:sp>
        <p:nvSpPr>
          <p:cNvPr id="11" name="TextBox 11"/>
          <p:cNvSpPr txBox="1"/>
          <p:nvPr/>
        </p:nvSpPr>
        <p:spPr>
          <a:xfrm>
            <a:off x="1758962" y="3238290"/>
            <a:ext cx="1981200" cy="1731243"/>
          </a:xfrm>
          <a:prstGeom prst="rect">
            <a:avLst/>
          </a:prstGeom>
        </p:spPr>
        <p:txBody>
          <a:bodyPr lIns="0" tIns="0" rIns="0" bIns="0" rtlCol="0" anchor="t">
            <a:spAutoFit/>
          </a:bodyPr>
          <a:lstStyle/>
          <a:p>
            <a:pPr algn="ctr">
              <a:lnSpc>
                <a:spcPts val="13470"/>
              </a:lnSpc>
            </a:pPr>
            <a:r>
              <a:rPr lang="en-US" sz="7200" dirty="0">
                <a:solidFill>
                  <a:srgbClr val="9E5620"/>
                </a:solidFill>
                <a:latin typeface="Handyman"/>
              </a:rPr>
              <a:t>2</a:t>
            </a:r>
          </a:p>
        </p:txBody>
      </p:sp>
      <p:sp>
        <p:nvSpPr>
          <p:cNvPr id="12" name="TextBox 12"/>
          <p:cNvSpPr txBox="1"/>
          <p:nvPr/>
        </p:nvSpPr>
        <p:spPr>
          <a:xfrm>
            <a:off x="4343401" y="2283174"/>
            <a:ext cx="10010484" cy="692497"/>
          </a:xfrm>
          <a:prstGeom prst="rect">
            <a:avLst/>
          </a:prstGeom>
        </p:spPr>
        <p:txBody>
          <a:bodyPr wrap="square" lIns="0" tIns="0" rIns="0" bIns="0" rtlCol="0" anchor="t">
            <a:spAutoFit/>
          </a:bodyPr>
          <a:lstStyle/>
          <a:p>
            <a:pPr>
              <a:lnSpc>
                <a:spcPts val="5425"/>
              </a:lnSpc>
            </a:pPr>
            <a:r>
              <a:rPr lang="en-US" sz="4000" b="1" dirty="0">
                <a:solidFill>
                  <a:srgbClr val="FF0000"/>
                </a:solidFill>
                <a:latin typeface="Times New Roman" panose="02020603050405020304" pitchFamily="18" charset="0"/>
                <a:cs typeface="Times New Roman" panose="02020603050405020304" pitchFamily="18" charset="0"/>
              </a:rPr>
              <a:t>LÝ DO HÌNH THÀNH BIỆN PHÁP</a:t>
            </a:r>
          </a:p>
        </p:txBody>
      </p:sp>
      <p:sp>
        <p:nvSpPr>
          <p:cNvPr id="13" name="TextBox 13"/>
          <p:cNvSpPr txBox="1"/>
          <p:nvPr/>
        </p:nvSpPr>
        <p:spPr>
          <a:xfrm>
            <a:off x="4134788" y="3784901"/>
            <a:ext cx="10800413" cy="764633"/>
          </a:xfrm>
          <a:prstGeom prst="rect">
            <a:avLst/>
          </a:prstGeom>
        </p:spPr>
        <p:txBody>
          <a:bodyPr wrap="square" lIns="0" tIns="0" rIns="0" bIns="0" rtlCol="0" anchor="t">
            <a:spAutoFit/>
          </a:bodyPr>
          <a:lstStyle/>
          <a:p>
            <a:pPr>
              <a:lnSpc>
                <a:spcPts val="6685"/>
              </a:lnSpc>
            </a:pPr>
            <a:r>
              <a:rPr lang="en-US" sz="4000" b="1" dirty="0">
                <a:solidFill>
                  <a:srgbClr val="FF0000"/>
                </a:solidFill>
                <a:latin typeface="Times New Roman" panose="02020603050405020304" pitchFamily="18" charset="0"/>
                <a:cs typeface="Times New Roman" panose="02020603050405020304" pitchFamily="18" charset="0"/>
              </a:rPr>
              <a:t>NỘI DUNG BIỆN PHÁP</a:t>
            </a:r>
          </a:p>
        </p:txBody>
      </p:sp>
      <p:sp>
        <p:nvSpPr>
          <p:cNvPr id="14" name="Freeform 14"/>
          <p:cNvSpPr/>
          <p:nvPr/>
        </p:nvSpPr>
        <p:spPr>
          <a:xfrm>
            <a:off x="1856096" y="5327168"/>
            <a:ext cx="15974703" cy="3256804"/>
          </a:xfrm>
          <a:custGeom>
            <a:avLst/>
            <a:gdLst/>
            <a:ahLst/>
            <a:cxnLst/>
            <a:rect l="l" t="t" r="r" b="b"/>
            <a:pathLst>
              <a:path w="11135294" h="5146725">
                <a:moveTo>
                  <a:pt x="0" y="0"/>
                </a:moveTo>
                <a:lnTo>
                  <a:pt x="11135294" y="0"/>
                </a:lnTo>
                <a:lnTo>
                  <a:pt x="11135294" y="5146725"/>
                </a:lnTo>
                <a:lnTo>
                  <a:pt x="0" y="514672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5" name="TextBox 11"/>
          <p:cNvSpPr txBox="1"/>
          <p:nvPr/>
        </p:nvSpPr>
        <p:spPr>
          <a:xfrm>
            <a:off x="1879624" y="5042626"/>
            <a:ext cx="1981200" cy="1483098"/>
          </a:xfrm>
          <a:prstGeom prst="rect">
            <a:avLst/>
          </a:prstGeom>
        </p:spPr>
        <p:txBody>
          <a:bodyPr lIns="0" tIns="0" rIns="0" bIns="0" rtlCol="0" anchor="t">
            <a:spAutoFit/>
          </a:bodyPr>
          <a:lstStyle/>
          <a:p>
            <a:pPr algn="ctr">
              <a:lnSpc>
                <a:spcPts val="13470"/>
              </a:lnSpc>
            </a:pPr>
            <a:r>
              <a:rPr lang="en-US" sz="7200" dirty="0" smtClean="0">
                <a:solidFill>
                  <a:srgbClr val="9E5620"/>
                </a:solidFill>
                <a:latin typeface="Handyman"/>
              </a:rPr>
              <a:t>3</a:t>
            </a:r>
            <a:endParaRPr lang="en-US" sz="7200" dirty="0">
              <a:solidFill>
                <a:srgbClr val="9E5620"/>
              </a:solidFill>
              <a:latin typeface="Handyman"/>
            </a:endParaRPr>
          </a:p>
        </p:txBody>
      </p:sp>
      <p:sp>
        <p:nvSpPr>
          <p:cNvPr id="16" name="TextBox 11"/>
          <p:cNvSpPr txBox="1"/>
          <p:nvPr/>
        </p:nvSpPr>
        <p:spPr>
          <a:xfrm>
            <a:off x="1856096" y="6925561"/>
            <a:ext cx="1981200" cy="1483098"/>
          </a:xfrm>
          <a:prstGeom prst="rect">
            <a:avLst/>
          </a:prstGeom>
        </p:spPr>
        <p:txBody>
          <a:bodyPr lIns="0" tIns="0" rIns="0" bIns="0" rtlCol="0" anchor="t">
            <a:spAutoFit/>
          </a:bodyPr>
          <a:lstStyle/>
          <a:p>
            <a:pPr algn="ctr">
              <a:lnSpc>
                <a:spcPts val="13470"/>
              </a:lnSpc>
            </a:pPr>
            <a:r>
              <a:rPr lang="en-US" sz="7200" dirty="0" smtClean="0">
                <a:solidFill>
                  <a:srgbClr val="9E5620"/>
                </a:solidFill>
                <a:latin typeface="Handyman"/>
              </a:rPr>
              <a:t>4</a:t>
            </a:r>
            <a:endParaRPr lang="en-US" sz="7200" dirty="0">
              <a:solidFill>
                <a:srgbClr val="9E5620"/>
              </a:solidFill>
              <a:latin typeface="Handyman"/>
            </a:endParaRPr>
          </a:p>
        </p:txBody>
      </p:sp>
      <p:sp>
        <p:nvSpPr>
          <p:cNvPr id="17" name="TextBox 13"/>
          <p:cNvSpPr txBox="1"/>
          <p:nvPr/>
        </p:nvSpPr>
        <p:spPr>
          <a:xfrm>
            <a:off x="3832584" y="5267155"/>
            <a:ext cx="13994171" cy="1623842"/>
          </a:xfrm>
          <a:prstGeom prst="rect">
            <a:avLst/>
          </a:prstGeom>
        </p:spPr>
        <p:txBody>
          <a:bodyPr wrap="square" lIns="0" tIns="0" rIns="0" bIns="0" rtlCol="0" anchor="t">
            <a:spAutoFit/>
          </a:bodyPr>
          <a:lstStyle/>
          <a:p>
            <a:pPr>
              <a:lnSpc>
                <a:spcPts val="6685"/>
              </a:lnSpc>
            </a:pPr>
            <a:r>
              <a:rPr lang="en-US" sz="4000" b="1" dirty="0" smtClean="0">
                <a:solidFill>
                  <a:srgbClr val="FF0000"/>
                </a:solidFill>
                <a:latin typeface="Times New Roman" panose="02020603050405020304" pitchFamily="18" charset="0"/>
                <a:cs typeface="Times New Roman" panose="02020603050405020304" pitchFamily="18" charset="0"/>
              </a:rPr>
              <a:t>HIỆU QUẢ THỰC HIỆN CỦA VIỆC ÁP DỤNG BIỆN PHÁP TRONG THỰC TẾ DẠY HỌC</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18" name="TextBox 13"/>
          <p:cNvSpPr txBox="1"/>
          <p:nvPr/>
        </p:nvSpPr>
        <p:spPr>
          <a:xfrm>
            <a:off x="3860824" y="7334551"/>
            <a:ext cx="11155381" cy="764633"/>
          </a:xfrm>
          <a:prstGeom prst="rect">
            <a:avLst/>
          </a:prstGeom>
        </p:spPr>
        <p:txBody>
          <a:bodyPr wrap="square" lIns="0" tIns="0" rIns="0" bIns="0" rtlCol="0" anchor="t">
            <a:spAutoFit/>
          </a:bodyPr>
          <a:lstStyle/>
          <a:p>
            <a:pPr>
              <a:lnSpc>
                <a:spcPts val="6685"/>
              </a:lnSpc>
            </a:pPr>
            <a:r>
              <a:rPr lang="en-US" sz="4000" b="1" dirty="0" smtClean="0">
                <a:solidFill>
                  <a:srgbClr val="FF0000"/>
                </a:solidFill>
                <a:latin typeface="Times New Roman" panose="02020603050405020304" pitchFamily="18" charset="0"/>
                <a:cs typeface="Times New Roman" panose="02020603050405020304" pitchFamily="18" charset="0"/>
              </a:rPr>
              <a:t>KẾT LUẬN CỦA BIỆN PHÁP</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1000"/>
                                        <p:tgtEl>
                                          <p:spTgt spid="18"/>
                                        </p:tgtEl>
                                      </p:cBhvr>
                                    </p:animEffect>
                                    <p:anim calcmode="lin" valueType="num">
                                      <p:cBhvr>
                                        <p:cTn id="62" dur="1000" fill="hold"/>
                                        <p:tgtEl>
                                          <p:spTgt spid="18"/>
                                        </p:tgtEl>
                                        <p:attrNameLst>
                                          <p:attrName>ppt_x</p:attrName>
                                        </p:attrNameLst>
                                      </p:cBhvr>
                                      <p:tavLst>
                                        <p:tav tm="0">
                                          <p:val>
                                            <p:strVal val="#ppt_x"/>
                                          </p:val>
                                        </p:tav>
                                        <p:tav tm="100000">
                                          <p:val>
                                            <p:strVal val="#ppt_x"/>
                                          </p:val>
                                        </p:tav>
                                      </p:tavLst>
                                    </p:anim>
                                    <p:anim calcmode="lin" valueType="num">
                                      <p:cBhvr>
                                        <p:cTn id="6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P spid="13" grpId="0"/>
      <p:bldP spid="15" grpId="0"/>
      <p:bldP spid="16" grpId="0"/>
      <p:bldP spid="17"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01000" y="0"/>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3" name="Freeform 3"/>
          <p:cNvSpPr/>
          <p:nvPr/>
        </p:nvSpPr>
        <p:spPr>
          <a:xfrm>
            <a:off x="0" y="337085"/>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4" name="Freeform 4"/>
          <p:cNvSpPr/>
          <p:nvPr/>
        </p:nvSpPr>
        <p:spPr>
          <a:xfrm>
            <a:off x="800100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5" name="Freeform 5"/>
          <p:cNvSpPr/>
          <p:nvPr/>
        </p:nvSpPr>
        <p:spPr>
          <a:xfrm>
            <a:off x="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8" name="Freeform 8"/>
          <p:cNvSpPr/>
          <p:nvPr/>
        </p:nvSpPr>
        <p:spPr>
          <a:xfrm>
            <a:off x="963930" y="7698552"/>
            <a:ext cx="1348740" cy="2345983"/>
          </a:xfrm>
          <a:custGeom>
            <a:avLst/>
            <a:gdLst/>
            <a:ahLst/>
            <a:cxnLst/>
            <a:rect l="l" t="t" r="r" b="b"/>
            <a:pathLst>
              <a:path w="1348740" h="2345983">
                <a:moveTo>
                  <a:pt x="0" y="0"/>
                </a:moveTo>
                <a:lnTo>
                  <a:pt x="1348740" y="0"/>
                </a:lnTo>
                <a:lnTo>
                  <a:pt x="1348740"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5970386" y="7698552"/>
            <a:ext cx="1348740" cy="2345983"/>
          </a:xfrm>
          <a:custGeom>
            <a:avLst/>
            <a:gdLst/>
            <a:ahLst/>
            <a:cxnLst/>
            <a:rect l="l" t="t" r="r" b="b"/>
            <a:pathLst>
              <a:path w="1348740" h="2345983">
                <a:moveTo>
                  <a:pt x="0" y="0"/>
                </a:moveTo>
                <a:lnTo>
                  <a:pt x="1348739" y="0"/>
                </a:lnTo>
                <a:lnTo>
                  <a:pt x="1348739"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pic>
        <p:nvPicPr>
          <p:cNvPr id="10"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0800000">
            <a:off x="-3" y="-2"/>
            <a:ext cx="9067799" cy="89535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67796" y="-71406"/>
            <a:ext cx="8839200" cy="90249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3" name="Rounded Rectangle 12"/>
          <p:cNvSpPr/>
          <p:nvPr/>
        </p:nvSpPr>
        <p:spPr>
          <a:xfrm>
            <a:off x="5410200" y="9410700"/>
            <a:ext cx="7239000" cy="79204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srgbClr val="FF0000"/>
                </a:solidFill>
                <a:latin typeface="Handyman" panose="020B0604020202020204" charset="0"/>
              </a:rPr>
              <a:t>Hình</a:t>
            </a:r>
            <a:r>
              <a:rPr lang="en-US" sz="4000" dirty="0" smtClean="0">
                <a:solidFill>
                  <a:srgbClr val="FF0000"/>
                </a:solidFill>
                <a:latin typeface="Handyman" panose="020B0604020202020204" charset="0"/>
              </a:rPr>
              <a:t> </a:t>
            </a:r>
            <a:r>
              <a:rPr lang="en-US" sz="4000" dirty="0" err="1" smtClean="0">
                <a:solidFill>
                  <a:srgbClr val="FF0000"/>
                </a:solidFill>
                <a:latin typeface="Handyman" panose="020B0604020202020204" charset="0"/>
              </a:rPr>
              <a:t>ảnh</a:t>
            </a:r>
            <a:r>
              <a:rPr lang="en-US" sz="4000" dirty="0" smtClean="0">
                <a:solidFill>
                  <a:srgbClr val="FF0000"/>
                </a:solidFill>
                <a:latin typeface="Handyman" panose="020B0604020202020204" charset="0"/>
              </a:rPr>
              <a:t> </a:t>
            </a:r>
            <a:r>
              <a:rPr lang="en-US" sz="4000" dirty="0" err="1" smtClean="0">
                <a:solidFill>
                  <a:srgbClr val="FF0000"/>
                </a:solidFill>
                <a:latin typeface="Handyman" panose="020B0604020202020204" charset="0"/>
              </a:rPr>
              <a:t>bé</a:t>
            </a:r>
            <a:r>
              <a:rPr lang="en-US" sz="4000" dirty="0" smtClean="0">
                <a:solidFill>
                  <a:srgbClr val="FF0000"/>
                </a:solidFill>
                <a:latin typeface="Handyman" panose="020B0604020202020204" charset="0"/>
              </a:rPr>
              <a:t> </a:t>
            </a:r>
            <a:r>
              <a:rPr lang="en-US" sz="4000" dirty="0" err="1" smtClean="0">
                <a:solidFill>
                  <a:srgbClr val="FF0000"/>
                </a:solidFill>
                <a:latin typeface="Handyman" panose="020B0604020202020204" charset="0"/>
              </a:rPr>
              <a:t>tạo</a:t>
            </a:r>
            <a:r>
              <a:rPr lang="en-US" sz="4000" dirty="0" smtClean="0">
                <a:solidFill>
                  <a:srgbClr val="FF0000"/>
                </a:solidFill>
                <a:latin typeface="Handyman" panose="020B0604020202020204" charset="0"/>
              </a:rPr>
              <a:t> </a:t>
            </a:r>
            <a:r>
              <a:rPr lang="en-US" sz="4000" dirty="0" err="1" smtClean="0">
                <a:solidFill>
                  <a:srgbClr val="FF0000"/>
                </a:solidFill>
                <a:latin typeface="Handyman" panose="020B0604020202020204" charset="0"/>
              </a:rPr>
              <a:t>hình</a:t>
            </a:r>
            <a:r>
              <a:rPr lang="en-US" sz="4000" dirty="0" smtClean="0">
                <a:solidFill>
                  <a:srgbClr val="FF0000"/>
                </a:solidFill>
                <a:latin typeface="Handyman" panose="020B0604020202020204" charset="0"/>
              </a:rPr>
              <a:t> </a:t>
            </a:r>
            <a:r>
              <a:rPr lang="en-US" sz="4000" dirty="0" err="1" smtClean="0">
                <a:solidFill>
                  <a:srgbClr val="FF0000"/>
                </a:solidFill>
                <a:latin typeface="Handyman" panose="020B0604020202020204" charset="0"/>
              </a:rPr>
              <a:t>cùng</a:t>
            </a:r>
            <a:r>
              <a:rPr lang="en-US" sz="4000" dirty="0" smtClean="0">
                <a:solidFill>
                  <a:srgbClr val="FF0000"/>
                </a:solidFill>
                <a:latin typeface="Handyman" panose="020B0604020202020204" charset="0"/>
              </a:rPr>
              <a:t> </a:t>
            </a:r>
            <a:r>
              <a:rPr lang="en-US" sz="4000" dirty="0" err="1" smtClean="0">
                <a:solidFill>
                  <a:srgbClr val="FF0000"/>
                </a:solidFill>
                <a:latin typeface="Handyman" panose="020B0604020202020204" charset="0"/>
              </a:rPr>
              <a:t>lá</a:t>
            </a:r>
            <a:r>
              <a:rPr lang="en-US" sz="4000" dirty="0" smtClean="0">
                <a:solidFill>
                  <a:srgbClr val="FF0000"/>
                </a:solidFill>
                <a:latin typeface="Handyman" panose="020B0604020202020204" charset="0"/>
              </a:rPr>
              <a:t> </a:t>
            </a:r>
            <a:r>
              <a:rPr lang="en-US" sz="4000" dirty="0" err="1" smtClean="0">
                <a:solidFill>
                  <a:srgbClr val="FF0000"/>
                </a:solidFill>
                <a:latin typeface="Handyman" panose="020B0604020202020204" charset="0"/>
              </a:rPr>
              <a:t>cây</a:t>
            </a:r>
            <a:endParaRPr lang="en-US" sz="4000" dirty="0">
              <a:solidFill>
                <a:srgbClr val="FF0000"/>
              </a:solidFill>
              <a:latin typeface="Handyman" panose="020B0604020202020204" charset="0"/>
            </a:endParaRPr>
          </a:p>
        </p:txBody>
      </p:sp>
    </p:spTree>
    <p:extLst>
      <p:ext uri="{BB962C8B-B14F-4D97-AF65-F5344CB8AC3E}">
        <p14:creationId xmlns:p14="http://schemas.microsoft.com/office/powerpoint/2010/main" val="10107769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2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01000" y="0"/>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3" name="Freeform 3"/>
          <p:cNvSpPr/>
          <p:nvPr/>
        </p:nvSpPr>
        <p:spPr>
          <a:xfrm>
            <a:off x="0" y="1230103"/>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4" name="Freeform 4"/>
          <p:cNvSpPr/>
          <p:nvPr/>
        </p:nvSpPr>
        <p:spPr>
          <a:xfrm>
            <a:off x="800100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5" name="Freeform 5"/>
          <p:cNvSpPr/>
          <p:nvPr/>
        </p:nvSpPr>
        <p:spPr>
          <a:xfrm>
            <a:off x="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8" name="Freeform 8"/>
          <p:cNvSpPr/>
          <p:nvPr/>
        </p:nvSpPr>
        <p:spPr>
          <a:xfrm>
            <a:off x="963930" y="7698552"/>
            <a:ext cx="1348740" cy="2345983"/>
          </a:xfrm>
          <a:custGeom>
            <a:avLst/>
            <a:gdLst/>
            <a:ahLst/>
            <a:cxnLst/>
            <a:rect l="l" t="t" r="r" b="b"/>
            <a:pathLst>
              <a:path w="1348740" h="2345983">
                <a:moveTo>
                  <a:pt x="0" y="0"/>
                </a:moveTo>
                <a:lnTo>
                  <a:pt x="1348740" y="0"/>
                </a:lnTo>
                <a:lnTo>
                  <a:pt x="1348740"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5970386" y="7698552"/>
            <a:ext cx="1348740" cy="2345983"/>
          </a:xfrm>
          <a:custGeom>
            <a:avLst/>
            <a:gdLst/>
            <a:ahLst/>
            <a:cxnLst/>
            <a:rect l="l" t="t" r="r" b="b"/>
            <a:pathLst>
              <a:path w="1348740" h="2345983">
                <a:moveTo>
                  <a:pt x="0" y="0"/>
                </a:moveTo>
                <a:lnTo>
                  <a:pt x="1348739" y="0"/>
                </a:lnTo>
                <a:lnTo>
                  <a:pt x="1348739"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10" name="Rounded Rectangle 9"/>
          <p:cNvSpPr/>
          <p:nvPr/>
        </p:nvSpPr>
        <p:spPr>
          <a:xfrm>
            <a:off x="1524000" y="2095500"/>
            <a:ext cx="15392400" cy="5529105"/>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Times New Roman" panose="02020603050405020304" pitchFamily="18" charset="0"/>
                <a:cs typeface="Times New Roman" panose="02020603050405020304" pitchFamily="18" charset="0"/>
              </a:rPr>
              <a:t>* Hoạt động ngoài trời: </a:t>
            </a:r>
            <a:r>
              <a:rPr lang="en-US" sz="4000" b="1" dirty="0">
                <a:solidFill>
                  <a:srgbClr val="FF0000"/>
                </a:solidFill>
                <a:latin typeface="Times New Roman" panose="02020603050405020304" pitchFamily="18" charset="0"/>
                <a:cs typeface="Times New Roman" panose="02020603050405020304" pitchFamily="18" charset="0"/>
              </a:rPr>
              <a:t> </a:t>
            </a:r>
            <a:r>
              <a:rPr lang="vi-VN" sz="4000" dirty="0">
                <a:solidFill>
                  <a:srgbClr val="FF0000"/>
                </a:solidFill>
                <a:latin typeface="Times New Roman" panose="02020603050405020304" pitchFamily="18" charset="0"/>
                <a:cs typeface="Times New Roman" panose="02020603050405020304" pitchFamily="18" charset="0"/>
              </a:rPr>
              <a:t>Qua quá trình chơi tự do cô giáo phải hướng cho cháu vẽ trên gạch, xếp hột hạt, que tính....Đề tài mà mình sắp dạy để cháu có những biểu tượng của đề tài đó khi vào tiết dạy cô giáo truyền thụ một cách dễ dàng hơn</a:t>
            </a:r>
            <a:endParaRPr lang="en-US" sz="4000" dirty="0">
              <a:solidFill>
                <a:srgbClr val="FF0000"/>
              </a:solidFill>
            </a:endParaRPr>
          </a:p>
        </p:txBody>
      </p:sp>
    </p:spTree>
    <p:extLst>
      <p:ext uri="{BB962C8B-B14F-4D97-AF65-F5344CB8AC3E}">
        <p14:creationId xmlns:p14="http://schemas.microsoft.com/office/powerpoint/2010/main" val="63353312"/>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01000" y="0"/>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3" name="Freeform 3"/>
          <p:cNvSpPr/>
          <p:nvPr/>
        </p:nvSpPr>
        <p:spPr>
          <a:xfrm>
            <a:off x="0" y="1230103"/>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4" name="Freeform 4"/>
          <p:cNvSpPr/>
          <p:nvPr/>
        </p:nvSpPr>
        <p:spPr>
          <a:xfrm>
            <a:off x="800100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5" name="Freeform 5"/>
          <p:cNvSpPr/>
          <p:nvPr/>
        </p:nvSpPr>
        <p:spPr>
          <a:xfrm>
            <a:off x="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8" name="Freeform 8"/>
          <p:cNvSpPr/>
          <p:nvPr/>
        </p:nvSpPr>
        <p:spPr>
          <a:xfrm>
            <a:off x="963930" y="7698552"/>
            <a:ext cx="1348740" cy="2345983"/>
          </a:xfrm>
          <a:custGeom>
            <a:avLst/>
            <a:gdLst/>
            <a:ahLst/>
            <a:cxnLst/>
            <a:rect l="l" t="t" r="r" b="b"/>
            <a:pathLst>
              <a:path w="1348740" h="2345983">
                <a:moveTo>
                  <a:pt x="0" y="0"/>
                </a:moveTo>
                <a:lnTo>
                  <a:pt x="1348740" y="0"/>
                </a:lnTo>
                <a:lnTo>
                  <a:pt x="1348740"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5970386" y="7698552"/>
            <a:ext cx="1348740" cy="2345983"/>
          </a:xfrm>
          <a:custGeom>
            <a:avLst/>
            <a:gdLst/>
            <a:ahLst/>
            <a:cxnLst/>
            <a:rect l="l" t="t" r="r" b="b"/>
            <a:pathLst>
              <a:path w="1348740" h="2345983">
                <a:moveTo>
                  <a:pt x="0" y="0"/>
                </a:moveTo>
                <a:lnTo>
                  <a:pt x="1348739" y="0"/>
                </a:lnTo>
                <a:lnTo>
                  <a:pt x="1348739"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3400" y="40276"/>
            <a:ext cx="16459200" cy="9675224"/>
          </a:xfrm>
          <a:prstGeom prst="ellipse">
            <a:avLst/>
          </a:prstGeom>
          <a:ln w="190500" cap="rnd">
            <a:solidFill>
              <a:srgbClr val="FF0000"/>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85900753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01000" y="0"/>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3" name="Freeform 3"/>
          <p:cNvSpPr/>
          <p:nvPr/>
        </p:nvSpPr>
        <p:spPr>
          <a:xfrm>
            <a:off x="0" y="1230103"/>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4" name="Freeform 4"/>
          <p:cNvSpPr/>
          <p:nvPr/>
        </p:nvSpPr>
        <p:spPr>
          <a:xfrm>
            <a:off x="800100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5" name="Freeform 5"/>
          <p:cNvSpPr/>
          <p:nvPr/>
        </p:nvSpPr>
        <p:spPr>
          <a:xfrm>
            <a:off x="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8" name="Freeform 8"/>
          <p:cNvSpPr/>
          <p:nvPr/>
        </p:nvSpPr>
        <p:spPr>
          <a:xfrm>
            <a:off x="963930" y="7698552"/>
            <a:ext cx="1348740" cy="2345983"/>
          </a:xfrm>
          <a:custGeom>
            <a:avLst/>
            <a:gdLst/>
            <a:ahLst/>
            <a:cxnLst/>
            <a:rect l="l" t="t" r="r" b="b"/>
            <a:pathLst>
              <a:path w="1348740" h="2345983">
                <a:moveTo>
                  <a:pt x="0" y="0"/>
                </a:moveTo>
                <a:lnTo>
                  <a:pt x="1348740" y="0"/>
                </a:lnTo>
                <a:lnTo>
                  <a:pt x="1348740"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5970386" y="7698552"/>
            <a:ext cx="1348740" cy="2345983"/>
          </a:xfrm>
          <a:custGeom>
            <a:avLst/>
            <a:gdLst/>
            <a:ahLst/>
            <a:cxnLst/>
            <a:rect l="l" t="t" r="r" b="b"/>
            <a:pathLst>
              <a:path w="1348740" h="2345983">
                <a:moveTo>
                  <a:pt x="0" y="0"/>
                </a:moveTo>
                <a:lnTo>
                  <a:pt x="1348739" y="0"/>
                </a:lnTo>
                <a:lnTo>
                  <a:pt x="1348739"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61" y="-3454"/>
            <a:ext cx="18298161" cy="102061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218262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01000" y="0"/>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3" name="Freeform 3"/>
          <p:cNvSpPr/>
          <p:nvPr/>
        </p:nvSpPr>
        <p:spPr>
          <a:xfrm>
            <a:off x="0" y="1230103"/>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4" name="Freeform 4"/>
          <p:cNvSpPr/>
          <p:nvPr/>
        </p:nvSpPr>
        <p:spPr>
          <a:xfrm>
            <a:off x="800100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5" name="Freeform 5"/>
          <p:cNvSpPr/>
          <p:nvPr/>
        </p:nvSpPr>
        <p:spPr>
          <a:xfrm>
            <a:off x="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8" name="Freeform 8"/>
          <p:cNvSpPr/>
          <p:nvPr/>
        </p:nvSpPr>
        <p:spPr>
          <a:xfrm>
            <a:off x="963930" y="7698552"/>
            <a:ext cx="1348740" cy="2345983"/>
          </a:xfrm>
          <a:custGeom>
            <a:avLst/>
            <a:gdLst/>
            <a:ahLst/>
            <a:cxnLst/>
            <a:rect l="l" t="t" r="r" b="b"/>
            <a:pathLst>
              <a:path w="1348740" h="2345983">
                <a:moveTo>
                  <a:pt x="0" y="0"/>
                </a:moveTo>
                <a:lnTo>
                  <a:pt x="1348740" y="0"/>
                </a:lnTo>
                <a:lnTo>
                  <a:pt x="1348740"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5970386" y="7698552"/>
            <a:ext cx="1348740" cy="2345983"/>
          </a:xfrm>
          <a:custGeom>
            <a:avLst/>
            <a:gdLst/>
            <a:ahLst/>
            <a:cxnLst/>
            <a:rect l="l" t="t" r="r" b="b"/>
            <a:pathLst>
              <a:path w="1348740" h="2345983">
                <a:moveTo>
                  <a:pt x="0" y="0"/>
                </a:moveTo>
                <a:lnTo>
                  <a:pt x="1348739" y="0"/>
                </a:lnTo>
                <a:lnTo>
                  <a:pt x="1348739"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18288000" cy="10287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662888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01000" y="0"/>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3" name="Freeform 3"/>
          <p:cNvSpPr/>
          <p:nvPr/>
        </p:nvSpPr>
        <p:spPr>
          <a:xfrm>
            <a:off x="0" y="1230103"/>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4" name="Freeform 4"/>
          <p:cNvSpPr/>
          <p:nvPr/>
        </p:nvSpPr>
        <p:spPr>
          <a:xfrm>
            <a:off x="800100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5" name="Freeform 5"/>
          <p:cNvSpPr/>
          <p:nvPr/>
        </p:nvSpPr>
        <p:spPr>
          <a:xfrm>
            <a:off x="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8" name="Freeform 8"/>
          <p:cNvSpPr/>
          <p:nvPr/>
        </p:nvSpPr>
        <p:spPr>
          <a:xfrm>
            <a:off x="963930" y="7698552"/>
            <a:ext cx="1348740" cy="2345983"/>
          </a:xfrm>
          <a:custGeom>
            <a:avLst/>
            <a:gdLst/>
            <a:ahLst/>
            <a:cxnLst/>
            <a:rect l="l" t="t" r="r" b="b"/>
            <a:pathLst>
              <a:path w="1348740" h="2345983">
                <a:moveTo>
                  <a:pt x="0" y="0"/>
                </a:moveTo>
                <a:lnTo>
                  <a:pt x="1348740" y="0"/>
                </a:lnTo>
                <a:lnTo>
                  <a:pt x="1348740"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5970386" y="7698552"/>
            <a:ext cx="1348740" cy="2345983"/>
          </a:xfrm>
          <a:custGeom>
            <a:avLst/>
            <a:gdLst/>
            <a:ahLst/>
            <a:cxnLst/>
            <a:rect l="l" t="t" r="r" b="b"/>
            <a:pathLst>
              <a:path w="1348740" h="2345983">
                <a:moveTo>
                  <a:pt x="0" y="0"/>
                </a:moveTo>
                <a:lnTo>
                  <a:pt x="1348739" y="0"/>
                </a:lnTo>
                <a:lnTo>
                  <a:pt x="1348739"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18288000" cy="10287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99557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01000" y="0"/>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3" name="Freeform 3"/>
          <p:cNvSpPr/>
          <p:nvPr/>
        </p:nvSpPr>
        <p:spPr>
          <a:xfrm>
            <a:off x="0" y="1230103"/>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4" name="Freeform 4"/>
          <p:cNvSpPr/>
          <p:nvPr/>
        </p:nvSpPr>
        <p:spPr>
          <a:xfrm>
            <a:off x="800100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5" name="Freeform 5"/>
          <p:cNvSpPr/>
          <p:nvPr/>
        </p:nvSpPr>
        <p:spPr>
          <a:xfrm>
            <a:off x="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8" name="Freeform 8"/>
          <p:cNvSpPr/>
          <p:nvPr/>
        </p:nvSpPr>
        <p:spPr>
          <a:xfrm>
            <a:off x="963930" y="7698552"/>
            <a:ext cx="1348740" cy="2345983"/>
          </a:xfrm>
          <a:custGeom>
            <a:avLst/>
            <a:gdLst/>
            <a:ahLst/>
            <a:cxnLst/>
            <a:rect l="l" t="t" r="r" b="b"/>
            <a:pathLst>
              <a:path w="1348740" h="2345983">
                <a:moveTo>
                  <a:pt x="0" y="0"/>
                </a:moveTo>
                <a:lnTo>
                  <a:pt x="1348740" y="0"/>
                </a:lnTo>
                <a:lnTo>
                  <a:pt x="1348740"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5970386" y="7698552"/>
            <a:ext cx="1348740" cy="2345983"/>
          </a:xfrm>
          <a:custGeom>
            <a:avLst/>
            <a:gdLst/>
            <a:ahLst/>
            <a:cxnLst/>
            <a:rect l="l" t="t" r="r" b="b"/>
            <a:pathLst>
              <a:path w="1348740" h="2345983">
                <a:moveTo>
                  <a:pt x="0" y="0"/>
                </a:moveTo>
                <a:lnTo>
                  <a:pt x="1348739" y="0"/>
                </a:lnTo>
                <a:lnTo>
                  <a:pt x="1348739"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11" name="Oval 10"/>
          <p:cNvSpPr/>
          <p:nvPr/>
        </p:nvSpPr>
        <p:spPr>
          <a:xfrm>
            <a:off x="0" y="350092"/>
            <a:ext cx="18146515" cy="721245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t> </a:t>
            </a:r>
            <a:r>
              <a:rPr lang="vi-VN" sz="3600" b="1" dirty="0">
                <a:solidFill>
                  <a:srgbClr val="FF0000"/>
                </a:solidFill>
                <a:latin typeface="Times New Roman" panose="02020603050405020304" pitchFamily="18" charset="0"/>
                <a:cs typeface="Times New Roman" panose="02020603050405020304" pitchFamily="18" charset="0"/>
              </a:rPr>
              <a:t>* Hoat động góc : </a:t>
            </a:r>
            <a:r>
              <a:rPr lang="vi-VN" sz="3600" dirty="0">
                <a:solidFill>
                  <a:srgbClr val="FF0000"/>
                </a:solidFill>
                <a:latin typeface="Times New Roman" panose="02020603050405020304" pitchFamily="18" charset="0"/>
                <a:cs typeface="Times New Roman" panose="02020603050405020304" pitchFamily="18" charset="0"/>
              </a:rPr>
              <a:t>Cô có thể tận dụng cho trẻ ôn luyện các kỹ năng đã học qua các hoạt động góc. Ở hoạt </a:t>
            </a:r>
            <a:r>
              <a:rPr lang="vi-VN" sz="3600" dirty="0" smtClean="0">
                <a:solidFill>
                  <a:srgbClr val="FF0000"/>
                </a:solidFill>
                <a:latin typeface="Times New Roman" panose="02020603050405020304" pitchFamily="18" charset="0"/>
                <a:cs typeface="Times New Roman" panose="02020603050405020304" pitchFamily="18" charset="0"/>
              </a:rPr>
              <a:t>đ</a:t>
            </a:r>
            <a:r>
              <a:rPr lang="en-US" sz="3600" dirty="0" smtClean="0">
                <a:solidFill>
                  <a:srgbClr val="FF0000"/>
                </a:solidFill>
                <a:latin typeface="Times New Roman" panose="02020603050405020304" pitchFamily="18" charset="0"/>
                <a:cs typeface="Times New Roman" panose="02020603050405020304" pitchFamily="18" charset="0"/>
              </a:rPr>
              <a:t>ộ</a:t>
            </a:r>
            <a:r>
              <a:rPr lang="vi-VN" sz="3600" dirty="0" smtClean="0">
                <a:solidFill>
                  <a:srgbClr val="FF0000"/>
                </a:solidFill>
                <a:latin typeface="Times New Roman" panose="02020603050405020304" pitchFamily="18" charset="0"/>
                <a:cs typeface="Times New Roman" panose="02020603050405020304" pitchFamily="18" charset="0"/>
              </a:rPr>
              <a:t>ng </a:t>
            </a:r>
            <a:r>
              <a:rPr lang="vi-VN" sz="3600" dirty="0">
                <a:solidFill>
                  <a:srgbClr val="FF0000"/>
                </a:solidFill>
                <a:latin typeface="Times New Roman" panose="02020603050405020304" pitchFamily="18" charset="0"/>
                <a:cs typeface="Times New Roman" panose="02020603050405020304" pitchFamily="18" charset="0"/>
              </a:rPr>
              <a:t>này cô chuẩn bị tranh ảnh phong phú, ngộ nghĩnh phù hợp với chủ đề cho trẻ thực hiện, các cháu rất hứng thú để tạo ra các sản phẩm của mình một cách sáng tạo.</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0293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01000" y="0"/>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3" name="Freeform 3"/>
          <p:cNvSpPr/>
          <p:nvPr/>
        </p:nvSpPr>
        <p:spPr>
          <a:xfrm>
            <a:off x="0" y="1230103"/>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4" name="Freeform 4"/>
          <p:cNvSpPr/>
          <p:nvPr/>
        </p:nvSpPr>
        <p:spPr>
          <a:xfrm>
            <a:off x="800100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5" name="Freeform 5"/>
          <p:cNvSpPr/>
          <p:nvPr/>
        </p:nvSpPr>
        <p:spPr>
          <a:xfrm>
            <a:off x="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8" name="Freeform 8"/>
          <p:cNvSpPr/>
          <p:nvPr/>
        </p:nvSpPr>
        <p:spPr>
          <a:xfrm>
            <a:off x="963930" y="7698552"/>
            <a:ext cx="1348740" cy="2345983"/>
          </a:xfrm>
          <a:custGeom>
            <a:avLst/>
            <a:gdLst/>
            <a:ahLst/>
            <a:cxnLst/>
            <a:rect l="l" t="t" r="r" b="b"/>
            <a:pathLst>
              <a:path w="1348740" h="2345983">
                <a:moveTo>
                  <a:pt x="0" y="0"/>
                </a:moveTo>
                <a:lnTo>
                  <a:pt x="1348740" y="0"/>
                </a:lnTo>
                <a:lnTo>
                  <a:pt x="1348740"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5970386" y="7698552"/>
            <a:ext cx="1348740" cy="2345983"/>
          </a:xfrm>
          <a:custGeom>
            <a:avLst/>
            <a:gdLst/>
            <a:ahLst/>
            <a:cxnLst/>
            <a:rect l="l" t="t" r="r" b="b"/>
            <a:pathLst>
              <a:path w="1348740" h="2345983">
                <a:moveTo>
                  <a:pt x="0" y="0"/>
                </a:moveTo>
                <a:lnTo>
                  <a:pt x="1348739" y="0"/>
                </a:lnTo>
                <a:lnTo>
                  <a:pt x="1348739"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a:solidFill>
            <a:srgbClr val="FFFFFF">
              <a:shade val="85000"/>
            </a:srgbClr>
          </a:solidFill>
          <a:ln w="88900" cap="sq">
            <a:solidFill>
              <a:srgbClr val="FFFF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90055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01000" y="0"/>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3" name="Freeform 3"/>
          <p:cNvSpPr/>
          <p:nvPr/>
        </p:nvSpPr>
        <p:spPr>
          <a:xfrm>
            <a:off x="0" y="1230103"/>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4" name="Freeform 4"/>
          <p:cNvSpPr/>
          <p:nvPr/>
        </p:nvSpPr>
        <p:spPr>
          <a:xfrm>
            <a:off x="800100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5" name="Freeform 5"/>
          <p:cNvSpPr/>
          <p:nvPr/>
        </p:nvSpPr>
        <p:spPr>
          <a:xfrm>
            <a:off x="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8" name="Freeform 8"/>
          <p:cNvSpPr/>
          <p:nvPr/>
        </p:nvSpPr>
        <p:spPr>
          <a:xfrm>
            <a:off x="963930" y="7698552"/>
            <a:ext cx="1348740" cy="2345983"/>
          </a:xfrm>
          <a:custGeom>
            <a:avLst/>
            <a:gdLst/>
            <a:ahLst/>
            <a:cxnLst/>
            <a:rect l="l" t="t" r="r" b="b"/>
            <a:pathLst>
              <a:path w="1348740" h="2345983">
                <a:moveTo>
                  <a:pt x="0" y="0"/>
                </a:moveTo>
                <a:lnTo>
                  <a:pt x="1348740" y="0"/>
                </a:lnTo>
                <a:lnTo>
                  <a:pt x="1348740"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5970386" y="7698552"/>
            <a:ext cx="1348740" cy="2345983"/>
          </a:xfrm>
          <a:custGeom>
            <a:avLst/>
            <a:gdLst/>
            <a:ahLst/>
            <a:cxnLst/>
            <a:rect l="l" t="t" r="r" b="b"/>
            <a:pathLst>
              <a:path w="1348740" h="2345983">
                <a:moveTo>
                  <a:pt x="0" y="0"/>
                </a:moveTo>
                <a:lnTo>
                  <a:pt x="1348739" y="0"/>
                </a:lnTo>
                <a:lnTo>
                  <a:pt x="1348739"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11" name="Oval 10"/>
          <p:cNvSpPr/>
          <p:nvPr/>
        </p:nvSpPr>
        <p:spPr>
          <a:xfrm>
            <a:off x="656118" y="1409700"/>
            <a:ext cx="6653323" cy="680030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FF0000"/>
                </a:solidFill>
                <a:latin typeface="Times New Roman" panose="02020603050405020304" pitchFamily="18" charset="0"/>
                <a:cs typeface="Times New Roman" panose="02020603050405020304" pitchFamily="18" charset="0"/>
              </a:rPr>
              <a:t>* Hoạt động chiều: </a:t>
            </a:r>
            <a:r>
              <a:rPr lang="vi-VN" sz="3200" dirty="0">
                <a:solidFill>
                  <a:srgbClr val="FF0000"/>
                </a:solidFill>
                <a:latin typeface="Times New Roman" panose="02020603050405020304" pitchFamily="18" charset="0"/>
                <a:cs typeface="Times New Roman" panose="02020603050405020304" pitchFamily="18" charset="0"/>
              </a:rPr>
              <a:t>Giáo viên khuyến khích trẻ tham gia các hoạt động tạo hình theo ý thích, qua đó giáo viên giúp đỡ những trẻ còn yếu trong các kỹ năng như vẽ, nặn ,dán ,cắt...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47854" y="5349826"/>
            <a:ext cx="8868546" cy="48094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01000" y="40276"/>
            <a:ext cx="8915400" cy="51513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6856868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heel(1)">
                                      <p:cBhvr>
                                        <p:cTn id="3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01000" y="0"/>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3" name="Freeform 3"/>
          <p:cNvSpPr/>
          <p:nvPr/>
        </p:nvSpPr>
        <p:spPr>
          <a:xfrm>
            <a:off x="0" y="1230103"/>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4" name="Freeform 4"/>
          <p:cNvSpPr/>
          <p:nvPr/>
        </p:nvSpPr>
        <p:spPr>
          <a:xfrm>
            <a:off x="800100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5" name="Freeform 5"/>
          <p:cNvSpPr/>
          <p:nvPr/>
        </p:nvSpPr>
        <p:spPr>
          <a:xfrm>
            <a:off x="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8" name="Freeform 8"/>
          <p:cNvSpPr/>
          <p:nvPr/>
        </p:nvSpPr>
        <p:spPr>
          <a:xfrm>
            <a:off x="963930" y="7698552"/>
            <a:ext cx="1348740" cy="2345983"/>
          </a:xfrm>
          <a:custGeom>
            <a:avLst/>
            <a:gdLst/>
            <a:ahLst/>
            <a:cxnLst/>
            <a:rect l="l" t="t" r="r" b="b"/>
            <a:pathLst>
              <a:path w="1348740" h="2345983">
                <a:moveTo>
                  <a:pt x="0" y="0"/>
                </a:moveTo>
                <a:lnTo>
                  <a:pt x="1348740" y="0"/>
                </a:lnTo>
                <a:lnTo>
                  <a:pt x="1348740"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5970386" y="7698552"/>
            <a:ext cx="1348740" cy="2345983"/>
          </a:xfrm>
          <a:custGeom>
            <a:avLst/>
            <a:gdLst/>
            <a:ahLst/>
            <a:cxnLst/>
            <a:rect l="l" t="t" r="r" b="b"/>
            <a:pathLst>
              <a:path w="1348740" h="2345983">
                <a:moveTo>
                  <a:pt x="0" y="0"/>
                </a:moveTo>
                <a:lnTo>
                  <a:pt x="1348739" y="0"/>
                </a:lnTo>
                <a:lnTo>
                  <a:pt x="1348739"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6" name="Rounded Rectangle 5"/>
          <p:cNvSpPr/>
          <p:nvPr/>
        </p:nvSpPr>
        <p:spPr>
          <a:xfrm>
            <a:off x="928370" y="1625142"/>
            <a:ext cx="15988030" cy="5818397"/>
          </a:xfrm>
          <a:prstGeom prst="roundRect">
            <a:avLst/>
          </a:prstGeom>
          <a:solidFill>
            <a:schemeClr val="accent4">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rgbClr val="FF0000"/>
                </a:solidFill>
                <a:latin typeface="Times New Roman" panose="02020603050405020304" pitchFamily="18" charset="0"/>
                <a:cs typeface="Times New Roman" panose="02020603050405020304" pitchFamily="18" charset="0"/>
              </a:rPr>
              <a:t> </a:t>
            </a:r>
            <a:r>
              <a:rPr lang="en-US" sz="3600" dirty="0" smtClean="0">
                <a:solidFill>
                  <a:srgbClr val="FF0000"/>
                </a:solidFill>
                <a:latin typeface="Times New Roman" panose="02020603050405020304" pitchFamily="18" charset="0"/>
                <a:cs typeface="Times New Roman" panose="02020603050405020304" pitchFamily="18" charset="0"/>
              </a:rPr>
              <a:t>     </a:t>
            </a:r>
            <a:r>
              <a:rPr lang="vi-VN" sz="3600" dirty="0" smtClean="0">
                <a:solidFill>
                  <a:srgbClr val="FF0000"/>
                </a:solidFill>
                <a:latin typeface="Times New Roman" panose="02020603050405020304" pitchFamily="18" charset="0"/>
                <a:cs typeface="Times New Roman" panose="02020603050405020304" pitchFamily="18" charset="0"/>
              </a:rPr>
              <a:t>Ngoài </a:t>
            </a:r>
            <a:r>
              <a:rPr lang="vi-VN" sz="3600" dirty="0">
                <a:solidFill>
                  <a:srgbClr val="FF0000"/>
                </a:solidFill>
                <a:latin typeface="Times New Roman" panose="02020603050405020304" pitchFamily="18" charset="0"/>
                <a:cs typeface="Times New Roman" panose="02020603050405020304" pitchFamily="18" charset="0"/>
              </a:rPr>
              <a:t>ra để ứng dụng một cách hiệu nhất trên trẻ lớp của tôi thì khi thực hiện </a:t>
            </a:r>
            <a:r>
              <a:rPr lang="vi-VN" sz="3600" dirty="0" smtClean="0">
                <a:solidFill>
                  <a:srgbClr val="FF0000"/>
                </a:solidFill>
                <a:latin typeface="Times New Roman" panose="02020603050405020304" pitchFamily="18" charset="0"/>
                <a:cs typeface="Times New Roman" panose="02020603050405020304" pitchFamily="18" charset="0"/>
              </a:rPr>
              <a:t>bi</a:t>
            </a:r>
            <a:r>
              <a:rPr lang="en-US" sz="3600" dirty="0" smtClean="0">
                <a:solidFill>
                  <a:srgbClr val="FF0000"/>
                </a:solidFill>
                <a:latin typeface="Times New Roman" panose="02020603050405020304" pitchFamily="18" charset="0"/>
                <a:cs typeface="Times New Roman" panose="02020603050405020304" pitchFamily="18" charset="0"/>
              </a:rPr>
              <a:t>ệ</a:t>
            </a:r>
            <a:r>
              <a:rPr lang="vi-VN" sz="3600" dirty="0" smtClean="0">
                <a:solidFill>
                  <a:srgbClr val="FF0000"/>
                </a:solidFill>
                <a:latin typeface="Times New Roman" panose="02020603050405020304" pitchFamily="18" charset="0"/>
                <a:cs typeface="Times New Roman" panose="02020603050405020304" pitchFamily="18" charset="0"/>
              </a:rPr>
              <a:t>n </a:t>
            </a:r>
            <a:r>
              <a:rPr lang="vi-VN" sz="3600" dirty="0">
                <a:solidFill>
                  <a:srgbClr val="FF0000"/>
                </a:solidFill>
                <a:latin typeface="Times New Roman" panose="02020603050405020304" pitchFamily="18" charset="0"/>
                <a:cs typeface="Times New Roman" panose="02020603050405020304" pitchFamily="18" charset="0"/>
              </a:rPr>
              <a:t>pháp này tôi đã </a:t>
            </a:r>
            <a:r>
              <a:rPr lang="vi-VN" sz="3600" dirty="0" smtClean="0">
                <a:solidFill>
                  <a:srgbClr val="FF0000"/>
                </a:solidFill>
                <a:latin typeface="Times New Roman" panose="02020603050405020304" pitchFamily="18" charset="0"/>
                <a:cs typeface="Times New Roman" panose="02020603050405020304" pitchFamily="18" charset="0"/>
              </a:rPr>
              <a:t>ph</a:t>
            </a:r>
            <a:r>
              <a:rPr lang="en-US" sz="3600" dirty="0" smtClean="0">
                <a:solidFill>
                  <a:srgbClr val="FF0000"/>
                </a:solidFill>
                <a:latin typeface="Times New Roman" panose="02020603050405020304" pitchFamily="18" charset="0"/>
                <a:cs typeface="Times New Roman" panose="02020603050405020304" pitchFamily="18" charset="0"/>
              </a:rPr>
              <a:t>ố</a:t>
            </a:r>
            <a:r>
              <a:rPr lang="vi-VN" sz="3600" dirty="0" smtClean="0">
                <a:solidFill>
                  <a:srgbClr val="FF0000"/>
                </a:solidFill>
                <a:latin typeface="Times New Roman" panose="02020603050405020304" pitchFamily="18" charset="0"/>
                <a:cs typeface="Times New Roman" panose="02020603050405020304" pitchFamily="18" charset="0"/>
              </a:rPr>
              <a:t>i </a:t>
            </a:r>
            <a:r>
              <a:rPr lang="vi-VN" sz="3600" dirty="0">
                <a:solidFill>
                  <a:srgbClr val="FF0000"/>
                </a:solidFill>
                <a:latin typeface="Times New Roman" panose="02020603050405020304" pitchFamily="18" charset="0"/>
                <a:cs typeface="Times New Roman" panose="02020603050405020304" pitchFamily="18" charset="0"/>
              </a:rPr>
              <a:t>hợp thực hiện với một số biện pháp như là phối hợp với cha mẹ trẻ. Qua đó cô giáo nắm bắt được tình hình của cháu ở nhà cũng như ở lớp để từ đó có biện pháp dạy cháu được tốt hơn. Tuyên truyền cho phụ huynh biết được tầm quan trọng của ngành học mầm non, nhằm giúp cho phụ huynh gần gũi hơn với cô và quan tâm nhiều hơn đến việc học tập của trẻ. Bên cạnh đó tôi cũng không </a:t>
            </a:r>
            <a:r>
              <a:rPr lang="vi-VN" sz="3600" dirty="0" smtClean="0">
                <a:solidFill>
                  <a:srgbClr val="FF0000"/>
                </a:solidFill>
                <a:latin typeface="Times New Roman" panose="02020603050405020304" pitchFamily="18" charset="0"/>
                <a:cs typeface="Times New Roman" panose="02020603050405020304" pitchFamily="18" charset="0"/>
              </a:rPr>
              <a:t>ngừng </a:t>
            </a:r>
            <a:r>
              <a:rPr lang="vi-VN" sz="3600" dirty="0">
                <a:solidFill>
                  <a:srgbClr val="FF0000"/>
                </a:solidFill>
                <a:latin typeface="Times New Roman" panose="02020603050405020304" pitchFamily="18" charset="0"/>
                <a:cs typeface="Times New Roman" panose="02020603050405020304" pitchFamily="18" charset="0"/>
              </a:rPr>
              <a:t>học tập nâng cao tay nghề, học tập kinh nghiệm để nâng cao trình độ chuyên môn hơn nữa.</a:t>
            </a:r>
            <a:endParaRPr lang="en-US" sz="3600" dirty="0">
              <a:solidFill>
                <a:srgbClr val="FF0000"/>
              </a:solidFill>
              <a:latin typeface="Times New Roman" panose="02020603050405020304" pitchFamily="18" charset="0"/>
              <a:cs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6634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01000" y="0"/>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3" name="Freeform 3"/>
          <p:cNvSpPr/>
          <p:nvPr/>
        </p:nvSpPr>
        <p:spPr>
          <a:xfrm>
            <a:off x="-73292" y="344360"/>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4" name="Freeform 4"/>
          <p:cNvSpPr/>
          <p:nvPr/>
        </p:nvSpPr>
        <p:spPr>
          <a:xfrm>
            <a:off x="800100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5" name="Freeform 5"/>
          <p:cNvSpPr/>
          <p:nvPr/>
        </p:nvSpPr>
        <p:spPr>
          <a:xfrm>
            <a:off x="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7" name="TextBox 7"/>
          <p:cNvSpPr txBox="1"/>
          <p:nvPr/>
        </p:nvSpPr>
        <p:spPr>
          <a:xfrm>
            <a:off x="4134788" y="534931"/>
            <a:ext cx="9635122" cy="974626"/>
          </a:xfrm>
          <a:prstGeom prst="rect">
            <a:avLst/>
          </a:prstGeom>
        </p:spPr>
        <p:txBody>
          <a:bodyPr lIns="0" tIns="0" rIns="0" bIns="0" rtlCol="0" anchor="t">
            <a:spAutoFit/>
          </a:bodyPr>
          <a:lstStyle/>
          <a:p>
            <a:pPr algn="ctr">
              <a:lnSpc>
                <a:spcPts val="7590"/>
              </a:lnSpc>
            </a:pPr>
            <a:r>
              <a:rPr lang="en-US" sz="5422" dirty="0" smtClean="0">
                <a:solidFill>
                  <a:srgbClr val="000000"/>
                </a:solidFill>
                <a:latin typeface="Handyman"/>
              </a:rPr>
              <a:t>I. LÝ DO HÌNH THÀNH BIỆN PHÁP</a:t>
            </a:r>
            <a:endParaRPr lang="en-US" sz="5422" dirty="0">
              <a:solidFill>
                <a:srgbClr val="000000"/>
              </a:solidFill>
              <a:latin typeface="Handyman"/>
            </a:endParaRPr>
          </a:p>
        </p:txBody>
      </p:sp>
      <p:sp>
        <p:nvSpPr>
          <p:cNvPr id="8" name="Freeform 8"/>
          <p:cNvSpPr/>
          <p:nvPr/>
        </p:nvSpPr>
        <p:spPr>
          <a:xfrm>
            <a:off x="963930" y="7698552"/>
            <a:ext cx="1348740" cy="2345983"/>
          </a:xfrm>
          <a:custGeom>
            <a:avLst/>
            <a:gdLst/>
            <a:ahLst/>
            <a:cxnLst/>
            <a:rect l="l" t="t" r="r" b="b"/>
            <a:pathLst>
              <a:path w="1348740" h="2345983">
                <a:moveTo>
                  <a:pt x="0" y="0"/>
                </a:moveTo>
                <a:lnTo>
                  <a:pt x="1348740" y="0"/>
                </a:lnTo>
                <a:lnTo>
                  <a:pt x="1348740"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5970386" y="7698552"/>
            <a:ext cx="1348740" cy="2345983"/>
          </a:xfrm>
          <a:custGeom>
            <a:avLst/>
            <a:gdLst/>
            <a:ahLst/>
            <a:cxnLst/>
            <a:rect l="l" t="t" r="r" b="b"/>
            <a:pathLst>
              <a:path w="1348740" h="2345983">
                <a:moveTo>
                  <a:pt x="0" y="0"/>
                </a:moveTo>
                <a:lnTo>
                  <a:pt x="1348739" y="0"/>
                </a:lnTo>
                <a:lnTo>
                  <a:pt x="1348739"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19" name="Rounded Rectangle 18"/>
          <p:cNvSpPr/>
          <p:nvPr/>
        </p:nvSpPr>
        <p:spPr>
          <a:xfrm>
            <a:off x="963930" y="1565725"/>
            <a:ext cx="16485870" cy="7768776"/>
          </a:xfrm>
          <a:prstGeom prst="roundRect">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rtlCol="0" anchor="ctr"/>
          <a:lstStyle/>
          <a:p>
            <a:r>
              <a:rPr lang="en-US" sz="3600" dirty="0" smtClean="0">
                <a:solidFill>
                  <a:srgbClr val="FF0000"/>
                </a:solidFill>
                <a:latin typeface="Times New Roman" panose="02020603050405020304" pitchFamily="18" charset="0"/>
                <a:cs typeface="Times New Roman" panose="02020603050405020304" pitchFamily="18" charset="0"/>
              </a:rPr>
              <a:t>       </a:t>
            </a:r>
            <a:r>
              <a:rPr lang="vi-VN" sz="3600" dirty="0">
                <a:solidFill>
                  <a:srgbClr val="FF0000"/>
                </a:solidFill>
                <a:latin typeface="Times New Roman" panose="02020603050405020304" pitchFamily="18" charset="0"/>
                <a:cs typeface="Times New Roman" panose="02020603050405020304" pitchFamily="18" charset="0"/>
              </a:rPr>
              <a:t> Như chúng ta đã biết, Giáo </a:t>
            </a:r>
            <a:r>
              <a:rPr lang="en-US" sz="3600" dirty="0" smtClean="0">
                <a:solidFill>
                  <a:srgbClr val="FF0000"/>
                </a:solidFill>
                <a:latin typeface="Times New Roman" panose="02020603050405020304" pitchFamily="18" charset="0"/>
                <a:cs typeface="Times New Roman" panose="02020603050405020304" pitchFamily="18" charset="0"/>
              </a:rPr>
              <a:t>D</a:t>
            </a:r>
            <a:r>
              <a:rPr lang="vi-VN" sz="3600" dirty="0" smtClean="0">
                <a:solidFill>
                  <a:srgbClr val="FF0000"/>
                </a:solidFill>
                <a:latin typeface="Times New Roman" panose="02020603050405020304" pitchFamily="18" charset="0"/>
                <a:cs typeface="Times New Roman" panose="02020603050405020304" pitchFamily="18" charset="0"/>
              </a:rPr>
              <a:t>ục </a:t>
            </a:r>
            <a:r>
              <a:rPr lang="en-US" sz="3600" dirty="0">
                <a:solidFill>
                  <a:srgbClr val="FF0000"/>
                </a:solidFill>
                <a:latin typeface="Times New Roman" panose="02020603050405020304" pitchFamily="18" charset="0"/>
                <a:cs typeface="Times New Roman" panose="02020603050405020304" pitchFamily="18" charset="0"/>
              </a:rPr>
              <a:t>M</a:t>
            </a:r>
            <a:r>
              <a:rPr lang="vi-VN" sz="3600" dirty="0" smtClean="0">
                <a:solidFill>
                  <a:srgbClr val="FF0000"/>
                </a:solidFill>
                <a:latin typeface="Times New Roman" panose="02020603050405020304" pitchFamily="18" charset="0"/>
                <a:cs typeface="Times New Roman" panose="02020603050405020304" pitchFamily="18" charset="0"/>
              </a:rPr>
              <a:t>ầm </a:t>
            </a:r>
            <a:r>
              <a:rPr lang="en-US" sz="3600" dirty="0">
                <a:solidFill>
                  <a:srgbClr val="FF0000"/>
                </a:solidFill>
                <a:latin typeface="Times New Roman" panose="02020603050405020304" pitchFamily="18" charset="0"/>
                <a:cs typeface="Times New Roman" panose="02020603050405020304" pitchFamily="18" charset="0"/>
              </a:rPr>
              <a:t>N</a:t>
            </a:r>
            <a:r>
              <a:rPr lang="vi-VN" sz="3600" dirty="0" smtClean="0">
                <a:solidFill>
                  <a:srgbClr val="FF0000"/>
                </a:solidFill>
                <a:latin typeface="Times New Roman" panose="02020603050405020304" pitchFamily="18" charset="0"/>
                <a:cs typeface="Times New Roman" panose="02020603050405020304" pitchFamily="18" charset="0"/>
              </a:rPr>
              <a:t>on </a:t>
            </a:r>
            <a:r>
              <a:rPr lang="vi-VN" sz="3600" dirty="0">
                <a:solidFill>
                  <a:srgbClr val="FF0000"/>
                </a:solidFill>
                <a:latin typeface="Times New Roman" panose="02020603050405020304" pitchFamily="18" charset="0"/>
                <a:cs typeface="Times New Roman" panose="02020603050405020304" pitchFamily="18" charset="0"/>
              </a:rPr>
              <a:t>là nền móng đầu tiên để hình thành và phát triển nhân cách con người. Trong các môn học thì </a:t>
            </a:r>
            <a:r>
              <a:rPr lang="en-US" sz="3600" dirty="0" err="1" smtClean="0">
                <a:solidFill>
                  <a:srgbClr val="FF0000"/>
                </a:solidFill>
                <a:latin typeface="Times New Roman" panose="02020603050405020304" pitchFamily="18" charset="0"/>
                <a:cs typeface="Times New Roman" panose="02020603050405020304" pitchFamily="18" charset="0"/>
              </a:rPr>
              <a:t>môn</a:t>
            </a:r>
            <a:r>
              <a:rPr lang="en-US" sz="3600" dirty="0" smtClean="0">
                <a:solidFill>
                  <a:srgbClr val="FF0000"/>
                </a:solidFill>
                <a:latin typeface="Times New Roman" panose="02020603050405020304" pitchFamily="18" charset="0"/>
                <a:cs typeface="Times New Roman" panose="02020603050405020304" pitchFamily="18" charset="0"/>
              </a:rPr>
              <a:t> </a:t>
            </a:r>
            <a:r>
              <a:rPr lang="vi-VN" sz="3600" dirty="0" smtClean="0">
                <a:solidFill>
                  <a:srgbClr val="FF0000"/>
                </a:solidFill>
                <a:latin typeface="Times New Roman" panose="02020603050405020304" pitchFamily="18" charset="0"/>
                <a:cs typeface="Times New Roman" panose="02020603050405020304" pitchFamily="18" charset="0"/>
              </a:rPr>
              <a:t>tạo</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hình</a:t>
            </a:r>
            <a:r>
              <a:rPr lang="vi-VN" sz="3600" dirty="0" smtClean="0">
                <a:solidFill>
                  <a:srgbClr val="FF0000"/>
                </a:solidFill>
                <a:latin typeface="Times New Roman" panose="02020603050405020304" pitchFamily="18" charset="0"/>
                <a:cs typeface="Times New Roman" panose="02020603050405020304" pitchFamily="18" charset="0"/>
              </a:rPr>
              <a:t> </a:t>
            </a:r>
            <a:r>
              <a:rPr lang="vi-VN" sz="3600" dirty="0">
                <a:solidFill>
                  <a:srgbClr val="FF0000"/>
                </a:solidFill>
                <a:latin typeface="Times New Roman" panose="02020603050405020304" pitchFamily="18" charset="0"/>
                <a:cs typeface="Times New Roman" panose="02020603050405020304" pitchFamily="18" charset="0"/>
              </a:rPr>
              <a:t>chứa đựng nhiều tiềm năng phát triển ở trẻ các loại hình tư duy quan trọng như: Sự khéo léo, tỉ mỉ, kiên trì, so sánh, tổng hợp, khái quát hóa.</a:t>
            </a:r>
            <a:endParaRPr lang="en-US" sz="3600" dirty="0">
              <a:solidFill>
                <a:srgbClr val="FF0000"/>
              </a:solidFill>
              <a:latin typeface="Times New Roman" panose="02020603050405020304" pitchFamily="18" charset="0"/>
              <a:cs typeface="Times New Roman" panose="02020603050405020304" pitchFamily="18" charset="0"/>
            </a:endParaRPr>
          </a:p>
          <a:p>
            <a:r>
              <a:rPr lang="vi-VN" sz="3600" dirty="0">
                <a:solidFill>
                  <a:srgbClr val="FF0000"/>
                </a:solidFill>
                <a:latin typeface="Times New Roman" panose="02020603050405020304" pitchFamily="18" charset="0"/>
                <a:cs typeface="Times New Roman" panose="02020603050405020304" pitchFamily="18" charset="0"/>
              </a:rPr>
              <a:t>      Trong thực tế việc tổ chức các hoạt động tạo hình ở trường tôi đã giúp cho trẻ phát triển về mọi mặt, xong tôi thấy được các phương pháp đang được sử dụng còn mang tính áp đặt chưa thực sự mang lại kết quả như mong đợi, giáo viên còn thiếu sự linh hoạt, sáng tạo trong tổ chức các hoạt động tạo hình.</a:t>
            </a:r>
            <a:endParaRPr lang="en-US" sz="3600" dirty="0">
              <a:solidFill>
                <a:srgbClr val="FF0000"/>
              </a:solidFill>
              <a:latin typeface="Times New Roman" panose="02020603050405020304" pitchFamily="18" charset="0"/>
              <a:cs typeface="Times New Roman" panose="02020603050405020304" pitchFamily="18" charset="0"/>
            </a:endParaRPr>
          </a:p>
          <a:p>
            <a:r>
              <a:rPr lang="vi-VN" sz="3600" dirty="0">
                <a:solidFill>
                  <a:srgbClr val="FF0000"/>
                </a:solidFill>
                <a:latin typeface="Times New Roman" panose="02020603050405020304" pitchFamily="18" charset="0"/>
                <a:cs typeface="Times New Roman" panose="02020603050405020304" pitchFamily="18" charset="0"/>
              </a:rPr>
              <a:t>       Xuất phát từ đặc điểm tâm sinh lý của trẻ 4-5 tuổi. Đây là giai đoạn để tôi có thể thấy được vận động thao tác đôi bàn tay của trẻ còn hạn chế như: Kỹ năng cầm bút, tô màu, thao tác cắt, xé, dán,... còn chưa được thành thạo. Mặt khác, sự hứng thú, kỹ năng tạo ra sản phẩm của trẻ chưa cao nên chất lượng sản phẩm mà trẻ tạo ra chưa được mong muốn. </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3184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01000" y="0"/>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3" name="Freeform 3"/>
          <p:cNvSpPr/>
          <p:nvPr/>
        </p:nvSpPr>
        <p:spPr>
          <a:xfrm>
            <a:off x="0" y="1230103"/>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4" name="Freeform 4"/>
          <p:cNvSpPr/>
          <p:nvPr/>
        </p:nvSpPr>
        <p:spPr>
          <a:xfrm>
            <a:off x="800100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5" name="Freeform 5"/>
          <p:cNvSpPr/>
          <p:nvPr/>
        </p:nvSpPr>
        <p:spPr>
          <a:xfrm>
            <a:off x="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8" name="Freeform 8"/>
          <p:cNvSpPr/>
          <p:nvPr/>
        </p:nvSpPr>
        <p:spPr>
          <a:xfrm>
            <a:off x="963930" y="7698552"/>
            <a:ext cx="1348740" cy="2345983"/>
          </a:xfrm>
          <a:custGeom>
            <a:avLst/>
            <a:gdLst/>
            <a:ahLst/>
            <a:cxnLst/>
            <a:rect l="l" t="t" r="r" b="b"/>
            <a:pathLst>
              <a:path w="1348740" h="2345983">
                <a:moveTo>
                  <a:pt x="0" y="0"/>
                </a:moveTo>
                <a:lnTo>
                  <a:pt x="1348740" y="0"/>
                </a:lnTo>
                <a:lnTo>
                  <a:pt x="1348740"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5970386" y="7698552"/>
            <a:ext cx="1348740" cy="2345983"/>
          </a:xfrm>
          <a:custGeom>
            <a:avLst/>
            <a:gdLst/>
            <a:ahLst/>
            <a:cxnLst/>
            <a:rect l="l" t="t" r="r" b="b"/>
            <a:pathLst>
              <a:path w="1348740" h="2345983">
                <a:moveTo>
                  <a:pt x="0" y="0"/>
                </a:moveTo>
                <a:lnTo>
                  <a:pt x="1348739" y="0"/>
                </a:lnTo>
                <a:lnTo>
                  <a:pt x="1348739"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10" name="TextBox 7"/>
          <p:cNvSpPr txBox="1"/>
          <p:nvPr/>
        </p:nvSpPr>
        <p:spPr>
          <a:xfrm>
            <a:off x="963930" y="298086"/>
            <a:ext cx="16638270" cy="2819298"/>
          </a:xfrm>
          <a:prstGeom prst="rect">
            <a:avLst/>
          </a:prstGeom>
        </p:spPr>
        <p:txBody>
          <a:bodyPr wrap="square" lIns="0" tIns="0" rIns="0" bIns="0" rtlCol="0" anchor="t">
            <a:spAutoFit/>
          </a:bodyPr>
          <a:lstStyle/>
          <a:p>
            <a:pPr algn="ctr">
              <a:lnSpc>
                <a:spcPts val="7590"/>
              </a:lnSpc>
            </a:pPr>
            <a:r>
              <a:rPr lang="en-US" sz="5422" dirty="0" smtClean="0">
                <a:solidFill>
                  <a:srgbClr val="000000"/>
                </a:solidFill>
                <a:latin typeface="Handyman"/>
              </a:rPr>
              <a:t>III. HIỆU QUẢ THỰC HIỆN CỦA VIỆC ÁP DỤNG BIỆN PHÁP TRONG THỰC TẾ DẠY HỌC</a:t>
            </a:r>
          </a:p>
          <a:p>
            <a:pPr algn="ctr">
              <a:lnSpc>
                <a:spcPts val="7590"/>
              </a:lnSpc>
            </a:pPr>
            <a:r>
              <a:rPr lang="en-US" sz="5422" dirty="0" smtClean="0">
                <a:solidFill>
                  <a:srgbClr val="000000"/>
                </a:solidFill>
                <a:latin typeface="Handyman"/>
              </a:rPr>
              <a:t> </a:t>
            </a:r>
            <a:endParaRPr lang="en-US" sz="5422" dirty="0">
              <a:solidFill>
                <a:srgbClr val="000000"/>
              </a:solidFill>
              <a:latin typeface="Handyman"/>
            </a:endParaRPr>
          </a:p>
        </p:txBody>
      </p:sp>
      <p:sp>
        <p:nvSpPr>
          <p:cNvPr id="6" name="Rounded Rectangle 5"/>
          <p:cNvSpPr/>
          <p:nvPr/>
        </p:nvSpPr>
        <p:spPr>
          <a:xfrm>
            <a:off x="943610" y="3418010"/>
            <a:ext cx="16497300" cy="3276600"/>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solidFill>
                  <a:srgbClr val="FF0000"/>
                </a:solidFill>
                <a:latin typeface="+mj-lt"/>
              </a:rPr>
              <a:t>    </a:t>
            </a:r>
            <a:r>
              <a:rPr lang="vi-VN" sz="3600" dirty="0" smtClean="0">
                <a:solidFill>
                  <a:srgbClr val="FF0000"/>
                </a:solidFill>
                <a:latin typeface="+mj-lt"/>
              </a:rPr>
              <a:t>Từ </a:t>
            </a:r>
            <a:r>
              <a:rPr lang="vi-VN" sz="3600" dirty="0">
                <a:solidFill>
                  <a:srgbClr val="FF0000"/>
                </a:solidFill>
                <a:latin typeface="+mj-lt"/>
              </a:rPr>
              <a:t>những biện pháp trên, sau một thời gian thực hiện, kết quả đạt được của hoạt động tạo hình ở lớp tôi đã có những tiến bộ rõ ràng .</a:t>
            </a:r>
            <a:endParaRPr lang="en-US" sz="3600" dirty="0">
              <a:solidFill>
                <a:srgbClr val="FF0000"/>
              </a:solidFill>
              <a:latin typeface="+mj-lt"/>
            </a:endParaRPr>
          </a:p>
          <a:p>
            <a:r>
              <a:rPr lang="en-US" sz="3600" dirty="0" smtClean="0">
                <a:solidFill>
                  <a:srgbClr val="FF0000"/>
                </a:solidFill>
                <a:latin typeface="+mj-lt"/>
              </a:rPr>
              <a:t>*</a:t>
            </a:r>
            <a:r>
              <a:rPr lang="vi-VN" sz="3600" dirty="0" smtClean="0">
                <a:solidFill>
                  <a:srgbClr val="FF0000"/>
                </a:solidFill>
                <a:latin typeface="+mj-lt"/>
              </a:rPr>
              <a:t> </a:t>
            </a:r>
            <a:r>
              <a:rPr lang="vi-VN" sz="3600" b="1" dirty="0">
                <a:solidFill>
                  <a:srgbClr val="FF0000"/>
                </a:solidFill>
                <a:latin typeface="+mj-lt"/>
              </a:rPr>
              <a:t>Kết quả khảo sát thực trạng chất lượng tạo hình tháng 10 năm 2023 :</a:t>
            </a:r>
            <a:endParaRPr lang="en-US" sz="3600" dirty="0">
              <a:solidFill>
                <a:srgbClr val="FF0000"/>
              </a:solidFill>
              <a:latin typeface="+mj-lt"/>
            </a:endParaRPr>
          </a:p>
          <a:p>
            <a:pPr algn="ctr"/>
            <a:endParaRPr lang="en-US" sz="3600" dirty="0">
              <a:latin typeface="+mj-lt"/>
            </a:endParaRPr>
          </a:p>
        </p:txBody>
      </p:sp>
    </p:spTree>
    <p:extLst>
      <p:ext uri="{BB962C8B-B14F-4D97-AF65-F5344CB8AC3E}">
        <p14:creationId xmlns:p14="http://schemas.microsoft.com/office/powerpoint/2010/main" val="1072965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01000" y="0"/>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3" name="Freeform 3"/>
          <p:cNvSpPr/>
          <p:nvPr/>
        </p:nvSpPr>
        <p:spPr>
          <a:xfrm>
            <a:off x="0" y="1230103"/>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4" name="Freeform 4"/>
          <p:cNvSpPr/>
          <p:nvPr/>
        </p:nvSpPr>
        <p:spPr>
          <a:xfrm>
            <a:off x="800100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5" name="Freeform 5"/>
          <p:cNvSpPr/>
          <p:nvPr/>
        </p:nvSpPr>
        <p:spPr>
          <a:xfrm>
            <a:off x="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8" name="Freeform 8"/>
          <p:cNvSpPr/>
          <p:nvPr/>
        </p:nvSpPr>
        <p:spPr>
          <a:xfrm>
            <a:off x="963930" y="7698552"/>
            <a:ext cx="1348740" cy="2345983"/>
          </a:xfrm>
          <a:custGeom>
            <a:avLst/>
            <a:gdLst/>
            <a:ahLst/>
            <a:cxnLst/>
            <a:rect l="l" t="t" r="r" b="b"/>
            <a:pathLst>
              <a:path w="1348740" h="2345983">
                <a:moveTo>
                  <a:pt x="0" y="0"/>
                </a:moveTo>
                <a:lnTo>
                  <a:pt x="1348740" y="0"/>
                </a:lnTo>
                <a:lnTo>
                  <a:pt x="1348740"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5970386" y="7698552"/>
            <a:ext cx="1348740" cy="2345983"/>
          </a:xfrm>
          <a:custGeom>
            <a:avLst/>
            <a:gdLst/>
            <a:ahLst/>
            <a:cxnLst/>
            <a:rect l="l" t="t" r="r" b="b"/>
            <a:pathLst>
              <a:path w="1348740" h="2345983">
                <a:moveTo>
                  <a:pt x="0" y="0"/>
                </a:moveTo>
                <a:lnTo>
                  <a:pt x="1348739" y="0"/>
                </a:lnTo>
                <a:lnTo>
                  <a:pt x="1348739"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graphicFrame>
        <p:nvGraphicFramePr>
          <p:cNvPr id="7" name="Table 6"/>
          <p:cNvGraphicFramePr>
            <a:graphicFrameLocks noGrp="1"/>
          </p:cNvGraphicFramePr>
          <p:nvPr>
            <p:extLst>
              <p:ext uri="{D42A27DB-BD31-4B8C-83A1-F6EECF244321}">
                <p14:modId xmlns:p14="http://schemas.microsoft.com/office/powerpoint/2010/main" val="2144369815"/>
              </p:ext>
            </p:extLst>
          </p:nvPr>
        </p:nvGraphicFramePr>
        <p:xfrm>
          <a:off x="457200" y="419100"/>
          <a:ext cx="17297400" cy="4634512"/>
        </p:xfrm>
        <a:graphic>
          <a:graphicData uri="http://schemas.openxmlformats.org/drawingml/2006/table">
            <a:tbl>
              <a:tblPr firstRow="1" bandRow="1">
                <a:tableStyleId>{7DF18680-E054-41AD-8BC1-D1AEF772440D}</a:tableStyleId>
              </a:tblPr>
              <a:tblGrid>
                <a:gridCol w="1238918"/>
                <a:gridCol w="4748475"/>
                <a:gridCol w="1425779"/>
                <a:gridCol w="2471057"/>
                <a:gridCol w="2471057"/>
                <a:gridCol w="2471057"/>
                <a:gridCol w="2471057"/>
              </a:tblGrid>
              <a:tr h="579508">
                <a:tc rowSpan="2">
                  <a:txBody>
                    <a:bodyPr/>
                    <a:lstStyle/>
                    <a:p>
                      <a:pPr algn="ctr"/>
                      <a:r>
                        <a:rPr lang="en-US" sz="2800" b="1" dirty="0" smtClean="0">
                          <a:solidFill>
                            <a:schemeClr val="tx1"/>
                          </a:solidFill>
                          <a:latin typeface="Times New Roman" panose="02020603050405020304" pitchFamily="18" charset="0"/>
                          <a:cs typeface="Times New Roman" panose="02020603050405020304" pitchFamily="18" charset="0"/>
                        </a:rPr>
                        <a:t>STT</a:t>
                      </a:r>
                      <a:endParaRPr lang="en-US" sz="2800" b="1"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B0F0"/>
                    </a:solidFill>
                  </a:tcPr>
                </a:tc>
                <a:tc rowSpan="2">
                  <a:txBody>
                    <a:bodyPr/>
                    <a:lstStyle/>
                    <a:p>
                      <a:pPr algn="ctr"/>
                      <a:r>
                        <a:rPr lang="en-US" sz="2800" b="1" dirty="0" smtClean="0">
                          <a:solidFill>
                            <a:schemeClr val="tx1"/>
                          </a:solidFill>
                          <a:latin typeface="Times New Roman" panose="02020603050405020304" pitchFamily="18" charset="0"/>
                          <a:cs typeface="Times New Roman" panose="02020603050405020304" pitchFamily="18" charset="0"/>
                        </a:rPr>
                        <a:t>NỘI</a:t>
                      </a:r>
                      <a:r>
                        <a:rPr lang="en-US" sz="2800" b="1" baseline="0" dirty="0" smtClean="0">
                          <a:solidFill>
                            <a:schemeClr val="tx1"/>
                          </a:solidFill>
                          <a:latin typeface="Times New Roman" panose="02020603050405020304" pitchFamily="18" charset="0"/>
                          <a:cs typeface="Times New Roman" panose="02020603050405020304" pitchFamily="18" charset="0"/>
                        </a:rPr>
                        <a:t> DUNG</a:t>
                      </a:r>
                      <a:endParaRPr lang="en-US" sz="2800" b="1"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B0F0"/>
                    </a:solidFill>
                  </a:tcPr>
                </a:tc>
                <a:tc rowSpan="2">
                  <a:txBody>
                    <a:bodyPr/>
                    <a:lstStyle/>
                    <a:p>
                      <a:pPr algn="ctr"/>
                      <a:r>
                        <a:rPr lang="en-US" sz="2800" b="1" dirty="0" smtClean="0">
                          <a:solidFill>
                            <a:schemeClr val="tx1"/>
                          </a:solidFill>
                          <a:latin typeface="Times New Roman" panose="02020603050405020304" pitchFamily="18" charset="0"/>
                          <a:cs typeface="Times New Roman" panose="02020603050405020304" pitchFamily="18" charset="0"/>
                        </a:rPr>
                        <a:t>TỔNG</a:t>
                      </a:r>
                      <a:r>
                        <a:rPr lang="en-US" sz="2800" b="1" baseline="0" dirty="0" smtClean="0">
                          <a:solidFill>
                            <a:schemeClr val="tx1"/>
                          </a:solidFill>
                          <a:latin typeface="Times New Roman" panose="02020603050405020304" pitchFamily="18" charset="0"/>
                          <a:cs typeface="Times New Roman" panose="02020603050405020304" pitchFamily="18" charset="0"/>
                        </a:rPr>
                        <a:t> SỐ TRẺ</a:t>
                      </a:r>
                      <a:endParaRPr lang="en-US" sz="2800" b="1"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B0F0"/>
                    </a:solidFill>
                  </a:tcPr>
                </a:tc>
                <a:tc gridSpan="2">
                  <a:txBody>
                    <a:bodyPr/>
                    <a:lstStyle/>
                    <a:p>
                      <a:pPr algn="ctr"/>
                      <a:r>
                        <a:rPr lang="en-US" sz="2800" b="1" dirty="0" smtClean="0">
                          <a:solidFill>
                            <a:schemeClr val="tx1"/>
                          </a:solidFill>
                          <a:latin typeface="Times New Roman" panose="02020603050405020304" pitchFamily="18" charset="0"/>
                          <a:cs typeface="Times New Roman" panose="02020603050405020304" pitchFamily="18" charset="0"/>
                        </a:rPr>
                        <a:t>ĐẠT</a:t>
                      </a:r>
                      <a:r>
                        <a:rPr lang="en-US" sz="2800" b="1" baseline="0" dirty="0" smtClean="0">
                          <a:solidFill>
                            <a:schemeClr val="tx1"/>
                          </a:solidFill>
                          <a:latin typeface="Times New Roman" panose="02020603050405020304" pitchFamily="18" charset="0"/>
                          <a:cs typeface="Times New Roman" panose="02020603050405020304" pitchFamily="18" charset="0"/>
                        </a:rPr>
                        <a:t> YÊU CẦU</a:t>
                      </a:r>
                      <a:endParaRPr lang="en-US" sz="2800" b="1"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B0F0"/>
                    </a:solidFill>
                  </a:tcPr>
                </a:tc>
                <a:tc hMerge="1">
                  <a:txBody>
                    <a:bodyPr/>
                    <a:lstStyle/>
                    <a:p>
                      <a:endParaRPr lang="en-US" dirty="0"/>
                    </a:p>
                  </a:txBody>
                  <a:tcPr/>
                </a:tc>
                <a:tc gridSpan="2">
                  <a:txBody>
                    <a:bodyPr/>
                    <a:lstStyle/>
                    <a:p>
                      <a:pPr algn="ctr"/>
                      <a:r>
                        <a:rPr lang="en-US" sz="2800" b="1" dirty="0" smtClean="0">
                          <a:solidFill>
                            <a:schemeClr val="tx1"/>
                          </a:solidFill>
                          <a:latin typeface="Times New Roman" panose="02020603050405020304" pitchFamily="18" charset="0"/>
                          <a:cs typeface="Times New Roman" panose="02020603050405020304" pitchFamily="18" charset="0"/>
                        </a:rPr>
                        <a:t>CHƯA</a:t>
                      </a:r>
                      <a:r>
                        <a:rPr lang="en-US" sz="2800" b="1" baseline="0" dirty="0" smtClean="0">
                          <a:solidFill>
                            <a:schemeClr val="tx1"/>
                          </a:solidFill>
                          <a:latin typeface="Times New Roman" panose="02020603050405020304" pitchFamily="18" charset="0"/>
                          <a:cs typeface="Times New Roman" panose="02020603050405020304" pitchFamily="18" charset="0"/>
                        </a:rPr>
                        <a:t> ĐẠT YÊU CẦU</a:t>
                      </a:r>
                      <a:endParaRPr lang="en-US" sz="2800" b="1"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B0F0"/>
                    </a:solidFill>
                  </a:tcPr>
                </a:tc>
                <a:tc hMerge="1">
                  <a:txBody>
                    <a:bodyPr/>
                    <a:lstStyle/>
                    <a:p>
                      <a:endParaRPr lang="en-US" dirty="0"/>
                    </a:p>
                  </a:txBody>
                  <a:tcPr/>
                </a:tc>
              </a:tr>
              <a:tr h="579508">
                <a:tc vMerge="1">
                  <a:txBody>
                    <a:bodyPr/>
                    <a:lstStyle/>
                    <a:p>
                      <a:endParaRPr lang="en-US" dirty="0"/>
                    </a:p>
                  </a:txBody>
                  <a:tcPr/>
                </a:tc>
                <a:tc vMerge="1">
                  <a:txBody>
                    <a:bodyPr/>
                    <a:lstStyle/>
                    <a:p>
                      <a:endParaRPr lang="en-US" dirty="0"/>
                    </a:p>
                  </a:txBody>
                  <a:tcPr/>
                </a:tc>
                <a:tc vMerge="1">
                  <a:txBody>
                    <a:bodyPr/>
                    <a:lstStyle/>
                    <a:p>
                      <a:endParaRPr lang="en-US" dirty="0"/>
                    </a:p>
                  </a:txBody>
                  <a:tcPr/>
                </a:tc>
                <a:tc>
                  <a:txBody>
                    <a:bodyPr/>
                    <a:lstStyle/>
                    <a:p>
                      <a:pPr algn="ctr"/>
                      <a:r>
                        <a:rPr lang="en-US" sz="2800" b="1" dirty="0" smtClean="0">
                          <a:solidFill>
                            <a:schemeClr val="tx1"/>
                          </a:solidFill>
                          <a:latin typeface="Times New Roman" panose="02020603050405020304" pitchFamily="18" charset="0"/>
                          <a:cs typeface="Times New Roman" panose="02020603050405020304" pitchFamily="18" charset="0"/>
                        </a:rPr>
                        <a:t>SỐ</a:t>
                      </a:r>
                      <a:r>
                        <a:rPr lang="en-US" sz="2800" b="1" baseline="0" dirty="0" smtClean="0">
                          <a:solidFill>
                            <a:schemeClr val="tx1"/>
                          </a:solidFill>
                          <a:latin typeface="Times New Roman" panose="02020603050405020304" pitchFamily="18" charset="0"/>
                          <a:cs typeface="Times New Roman" panose="02020603050405020304" pitchFamily="18" charset="0"/>
                        </a:rPr>
                        <a:t> TRẺ</a:t>
                      </a:r>
                      <a:endParaRPr lang="en-US" sz="2800" b="1"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B0F0"/>
                    </a:solidFill>
                  </a:tcPr>
                </a:tc>
                <a:tc>
                  <a:txBody>
                    <a:bodyPr/>
                    <a:lstStyle/>
                    <a:p>
                      <a:pPr algn="ctr"/>
                      <a:r>
                        <a:rPr lang="en-US" sz="2800" b="1" dirty="0" smtClean="0">
                          <a:solidFill>
                            <a:schemeClr val="tx1"/>
                          </a:solidFill>
                          <a:latin typeface="Times New Roman" panose="02020603050405020304" pitchFamily="18" charset="0"/>
                          <a:cs typeface="Times New Roman" panose="02020603050405020304" pitchFamily="18" charset="0"/>
                        </a:rPr>
                        <a:t>TỶ</a:t>
                      </a:r>
                      <a:r>
                        <a:rPr lang="en-US" sz="2800" b="1" baseline="0" dirty="0" smtClean="0">
                          <a:solidFill>
                            <a:schemeClr val="tx1"/>
                          </a:solidFill>
                          <a:latin typeface="Times New Roman" panose="02020603050405020304" pitchFamily="18" charset="0"/>
                          <a:cs typeface="Times New Roman" panose="02020603050405020304" pitchFamily="18" charset="0"/>
                        </a:rPr>
                        <a:t> LỆ %</a:t>
                      </a:r>
                      <a:endParaRPr lang="en-US" sz="2800" b="1"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B0F0"/>
                    </a:solidFill>
                  </a:tcPr>
                </a:tc>
                <a:tc>
                  <a:txBody>
                    <a:bodyPr/>
                    <a:lstStyle/>
                    <a:p>
                      <a:pPr algn="ctr"/>
                      <a:r>
                        <a:rPr lang="en-US" sz="2800" b="1" dirty="0" smtClean="0">
                          <a:solidFill>
                            <a:schemeClr val="tx1"/>
                          </a:solidFill>
                          <a:latin typeface="Times New Roman" panose="02020603050405020304" pitchFamily="18" charset="0"/>
                          <a:cs typeface="Times New Roman" panose="02020603050405020304" pitchFamily="18" charset="0"/>
                        </a:rPr>
                        <a:t>SỐ</a:t>
                      </a:r>
                      <a:r>
                        <a:rPr lang="en-US" sz="2800" b="1" baseline="0" dirty="0" smtClean="0">
                          <a:solidFill>
                            <a:schemeClr val="tx1"/>
                          </a:solidFill>
                          <a:latin typeface="Times New Roman" panose="02020603050405020304" pitchFamily="18" charset="0"/>
                          <a:cs typeface="Times New Roman" panose="02020603050405020304" pitchFamily="18" charset="0"/>
                        </a:rPr>
                        <a:t> TRẺ</a:t>
                      </a:r>
                      <a:endParaRPr lang="en-US" sz="2800" b="1"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B0F0"/>
                    </a:solidFill>
                  </a:tcPr>
                </a:tc>
                <a:tc>
                  <a:txBody>
                    <a:bodyPr/>
                    <a:lstStyle/>
                    <a:p>
                      <a:pPr algn="ctr"/>
                      <a:r>
                        <a:rPr lang="en-US" sz="2800" b="1" dirty="0" smtClean="0">
                          <a:solidFill>
                            <a:schemeClr val="tx1"/>
                          </a:solidFill>
                          <a:latin typeface="Times New Roman" panose="02020603050405020304" pitchFamily="18" charset="0"/>
                          <a:cs typeface="Times New Roman" panose="02020603050405020304" pitchFamily="18" charset="0"/>
                        </a:rPr>
                        <a:t>TỶ</a:t>
                      </a:r>
                      <a:r>
                        <a:rPr lang="en-US" sz="2800" b="1" baseline="0" dirty="0" smtClean="0">
                          <a:solidFill>
                            <a:schemeClr val="tx1"/>
                          </a:solidFill>
                          <a:latin typeface="Times New Roman" panose="02020603050405020304" pitchFamily="18" charset="0"/>
                          <a:cs typeface="Times New Roman" panose="02020603050405020304" pitchFamily="18" charset="0"/>
                        </a:rPr>
                        <a:t> LỆ %</a:t>
                      </a:r>
                      <a:endParaRPr lang="en-US" sz="2800" b="1"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B0F0"/>
                    </a:solidFill>
                  </a:tcPr>
                </a:tc>
              </a:tr>
              <a:tr h="713953">
                <a:tc>
                  <a:txBody>
                    <a:bodyPr/>
                    <a:lstStyle/>
                    <a:p>
                      <a:r>
                        <a:rPr lang="en-US" sz="2800" dirty="0" smtClean="0">
                          <a:latin typeface="Times New Roman" panose="02020603050405020304" pitchFamily="18" charset="0"/>
                          <a:cs typeface="Times New Roman" panose="02020603050405020304" pitchFamily="18" charset="0"/>
                        </a:rPr>
                        <a:t>1</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en-US" sz="2800" dirty="0" err="1" smtClean="0">
                          <a:latin typeface="Times New Roman" panose="02020603050405020304" pitchFamily="18" charset="0"/>
                          <a:cs typeface="Times New Roman" panose="02020603050405020304" pitchFamily="18" charset="0"/>
                        </a:rPr>
                        <a:t>Trẻ</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hứng</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thú</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khi</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tham</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gia</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hoạt</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động</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tạo</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hình</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smtClean="0">
                          <a:latin typeface="Times New Roman" panose="02020603050405020304" pitchFamily="18" charset="0"/>
                          <a:cs typeface="Times New Roman" panose="02020603050405020304" pitchFamily="18" charset="0"/>
                        </a:rPr>
                        <a:t>20</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smtClean="0">
                          <a:latin typeface="Times New Roman" panose="02020603050405020304" pitchFamily="18" charset="0"/>
                          <a:cs typeface="Times New Roman" panose="02020603050405020304" pitchFamily="18" charset="0"/>
                        </a:rPr>
                        <a:t>17</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smtClean="0">
                          <a:latin typeface="Times New Roman" panose="02020603050405020304" pitchFamily="18" charset="0"/>
                          <a:cs typeface="Times New Roman" panose="02020603050405020304" pitchFamily="18" charset="0"/>
                        </a:rPr>
                        <a:t>81</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smtClean="0">
                          <a:latin typeface="Times New Roman" panose="02020603050405020304" pitchFamily="18" charset="0"/>
                          <a:cs typeface="Times New Roman" panose="02020603050405020304" pitchFamily="18" charset="0"/>
                        </a:rPr>
                        <a:t>3</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smtClean="0">
                          <a:latin typeface="Times New Roman" panose="02020603050405020304" pitchFamily="18" charset="0"/>
                          <a:cs typeface="Times New Roman" panose="02020603050405020304" pitchFamily="18" charset="0"/>
                        </a:rPr>
                        <a:t>19</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579508">
                <a:tc>
                  <a:txBody>
                    <a:bodyPr/>
                    <a:lstStyle/>
                    <a:p>
                      <a:r>
                        <a:rPr lang="en-US" sz="2800" dirty="0" smtClean="0">
                          <a:latin typeface="Times New Roman" panose="02020603050405020304" pitchFamily="18" charset="0"/>
                          <a:cs typeface="Times New Roman" panose="02020603050405020304" pitchFamily="18" charset="0"/>
                        </a:rPr>
                        <a:t>2</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en-US" sz="2800" dirty="0" err="1" smtClean="0">
                          <a:latin typeface="Times New Roman" panose="02020603050405020304" pitchFamily="18" charset="0"/>
                          <a:cs typeface="Times New Roman" panose="02020603050405020304" pitchFamily="18" charset="0"/>
                        </a:rPr>
                        <a:t>Khả</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năng</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tập</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trung</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chú</a:t>
                      </a:r>
                      <a:r>
                        <a:rPr lang="en-US" sz="2800" baseline="0" dirty="0" smtClean="0">
                          <a:latin typeface="Times New Roman" panose="02020603050405020304" pitchFamily="18" charset="0"/>
                          <a:cs typeface="Times New Roman" panose="02020603050405020304" pitchFamily="18" charset="0"/>
                        </a:rPr>
                        <a:t> ý</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smtClean="0">
                          <a:latin typeface="Times New Roman" panose="02020603050405020304" pitchFamily="18" charset="0"/>
                          <a:cs typeface="Times New Roman" panose="02020603050405020304" pitchFamily="18" charset="0"/>
                        </a:rPr>
                        <a:t>20</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smtClean="0">
                          <a:latin typeface="Times New Roman" panose="02020603050405020304" pitchFamily="18" charset="0"/>
                          <a:cs typeface="Times New Roman" panose="02020603050405020304" pitchFamily="18" charset="0"/>
                        </a:rPr>
                        <a:t>15</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smtClean="0">
                          <a:latin typeface="Times New Roman" panose="02020603050405020304" pitchFamily="18" charset="0"/>
                          <a:cs typeface="Times New Roman" panose="02020603050405020304" pitchFamily="18" charset="0"/>
                        </a:rPr>
                        <a:t>68</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smtClean="0">
                          <a:latin typeface="Times New Roman" panose="02020603050405020304" pitchFamily="18" charset="0"/>
                          <a:cs typeface="Times New Roman" panose="02020603050405020304" pitchFamily="18" charset="0"/>
                        </a:rPr>
                        <a:t>5</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smtClean="0">
                          <a:latin typeface="Times New Roman" panose="02020603050405020304" pitchFamily="18" charset="0"/>
                          <a:cs typeface="Times New Roman" panose="02020603050405020304" pitchFamily="18" charset="0"/>
                        </a:rPr>
                        <a:t>32</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579508">
                <a:tc>
                  <a:txBody>
                    <a:bodyPr/>
                    <a:lstStyle/>
                    <a:p>
                      <a:r>
                        <a:rPr lang="en-US" sz="2800" dirty="0" smtClean="0">
                          <a:latin typeface="Times New Roman" panose="02020603050405020304" pitchFamily="18" charset="0"/>
                          <a:cs typeface="Times New Roman" panose="02020603050405020304" pitchFamily="18" charset="0"/>
                        </a:rPr>
                        <a:t>3</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en-US" sz="2800" dirty="0" err="1" smtClean="0">
                          <a:latin typeface="Times New Roman" panose="02020603050405020304" pitchFamily="18" charset="0"/>
                          <a:cs typeface="Times New Roman" panose="02020603050405020304" pitchFamily="18" charset="0"/>
                        </a:rPr>
                        <a:t>Kỹ</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năng</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vẽ</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smtClean="0">
                          <a:latin typeface="Times New Roman" panose="02020603050405020304" pitchFamily="18" charset="0"/>
                          <a:cs typeface="Times New Roman" panose="02020603050405020304" pitchFamily="18" charset="0"/>
                        </a:rPr>
                        <a:t>20</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smtClean="0">
                          <a:latin typeface="Times New Roman" panose="02020603050405020304" pitchFamily="18" charset="0"/>
                          <a:cs typeface="Times New Roman" panose="02020603050405020304" pitchFamily="18" charset="0"/>
                        </a:rPr>
                        <a:t>14</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smtClean="0">
                          <a:latin typeface="Times New Roman" panose="02020603050405020304" pitchFamily="18" charset="0"/>
                          <a:cs typeface="Times New Roman" panose="02020603050405020304" pitchFamily="18" charset="0"/>
                        </a:rPr>
                        <a:t>55</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smtClean="0">
                          <a:latin typeface="Times New Roman" panose="02020603050405020304" pitchFamily="18" charset="0"/>
                          <a:cs typeface="Times New Roman" panose="02020603050405020304" pitchFamily="18" charset="0"/>
                        </a:rPr>
                        <a:t>9</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smtClean="0">
                          <a:latin typeface="Times New Roman" panose="02020603050405020304" pitchFamily="18" charset="0"/>
                          <a:cs typeface="Times New Roman" panose="02020603050405020304" pitchFamily="18" charset="0"/>
                        </a:rPr>
                        <a:t>45</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579508">
                <a:tc>
                  <a:txBody>
                    <a:bodyPr/>
                    <a:lstStyle/>
                    <a:p>
                      <a:r>
                        <a:rPr lang="en-US" sz="2800" dirty="0" smtClean="0">
                          <a:latin typeface="Times New Roman" panose="02020603050405020304" pitchFamily="18" charset="0"/>
                          <a:cs typeface="Times New Roman" panose="02020603050405020304" pitchFamily="18" charset="0"/>
                        </a:rPr>
                        <a:t>4</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en-US" sz="2800" dirty="0" err="1" smtClean="0">
                          <a:latin typeface="Times New Roman" panose="02020603050405020304" pitchFamily="18" charset="0"/>
                          <a:cs typeface="Times New Roman" panose="02020603050405020304" pitchFamily="18" charset="0"/>
                        </a:rPr>
                        <a:t>Kỹ</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năng</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phối</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và</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tô</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màu</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smtClean="0">
                          <a:latin typeface="Times New Roman" panose="02020603050405020304" pitchFamily="18" charset="0"/>
                          <a:cs typeface="Times New Roman" panose="02020603050405020304" pitchFamily="18" charset="0"/>
                        </a:rPr>
                        <a:t>20</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smtClean="0">
                          <a:latin typeface="Times New Roman" panose="02020603050405020304" pitchFamily="18" charset="0"/>
                          <a:cs typeface="Times New Roman" panose="02020603050405020304" pitchFamily="18" charset="0"/>
                        </a:rPr>
                        <a:t>10</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smtClean="0">
                          <a:latin typeface="Times New Roman" panose="02020603050405020304" pitchFamily="18" charset="0"/>
                          <a:cs typeface="Times New Roman" panose="02020603050405020304" pitchFamily="18" charset="0"/>
                        </a:rPr>
                        <a:t>38</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smtClean="0">
                          <a:latin typeface="Times New Roman" panose="02020603050405020304" pitchFamily="18" charset="0"/>
                          <a:cs typeface="Times New Roman" panose="02020603050405020304" pitchFamily="18" charset="0"/>
                        </a:rPr>
                        <a:t>10</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smtClean="0">
                          <a:latin typeface="Times New Roman" panose="02020603050405020304" pitchFamily="18" charset="0"/>
                          <a:cs typeface="Times New Roman" panose="02020603050405020304" pitchFamily="18" charset="0"/>
                        </a:rPr>
                        <a:t>62</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579508">
                <a:tc>
                  <a:txBody>
                    <a:bodyPr/>
                    <a:lstStyle/>
                    <a:p>
                      <a:r>
                        <a:rPr lang="en-US" sz="2800" dirty="0" smtClean="0">
                          <a:latin typeface="Times New Roman" panose="02020603050405020304" pitchFamily="18" charset="0"/>
                          <a:cs typeface="Times New Roman" panose="02020603050405020304" pitchFamily="18" charset="0"/>
                        </a:rPr>
                        <a:t>5</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en-US" sz="2800" dirty="0" err="1" smtClean="0">
                          <a:latin typeface="Times New Roman" panose="02020603050405020304" pitchFamily="18" charset="0"/>
                          <a:cs typeface="Times New Roman" panose="02020603050405020304" pitchFamily="18" charset="0"/>
                        </a:rPr>
                        <a:t>Khả</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năng</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sáng</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tạo</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smtClean="0">
                          <a:latin typeface="Times New Roman" panose="02020603050405020304" pitchFamily="18" charset="0"/>
                          <a:cs typeface="Times New Roman" panose="02020603050405020304" pitchFamily="18" charset="0"/>
                        </a:rPr>
                        <a:t>20</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smtClean="0">
                          <a:latin typeface="Times New Roman" panose="02020603050405020304" pitchFamily="18" charset="0"/>
                          <a:cs typeface="Times New Roman" panose="02020603050405020304" pitchFamily="18" charset="0"/>
                        </a:rPr>
                        <a:t>12</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smtClean="0">
                          <a:latin typeface="Times New Roman" panose="02020603050405020304" pitchFamily="18" charset="0"/>
                          <a:cs typeface="Times New Roman" panose="02020603050405020304" pitchFamily="18" charset="0"/>
                        </a:rPr>
                        <a:t>40</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smtClean="0">
                          <a:latin typeface="Times New Roman" panose="02020603050405020304" pitchFamily="18" charset="0"/>
                          <a:cs typeface="Times New Roman" panose="02020603050405020304" pitchFamily="18" charset="0"/>
                        </a:rPr>
                        <a:t>8</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smtClean="0">
                          <a:latin typeface="Times New Roman" panose="02020603050405020304" pitchFamily="18" charset="0"/>
                          <a:cs typeface="Times New Roman" panose="02020603050405020304" pitchFamily="18" charset="0"/>
                        </a:rPr>
                        <a:t>60</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bl>
          </a:graphicData>
        </a:graphic>
      </p:graphicFrame>
      <p:sp>
        <p:nvSpPr>
          <p:cNvPr id="11" name="Rounded Rectangle 10"/>
          <p:cNvSpPr/>
          <p:nvPr/>
        </p:nvSpPr>
        <p:spPr>
          <a:xfrm>
            <a:off x="381000" y="5295899"/>
            <a:ext cx="17449800" cy="4748635"/>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          </a:t>
            </a:r>
            <a:r>
              <a:rPr lang="vi-VN" dirty="0" smtClean="0"/>
              <a:t> </a:t>
            </a:r>
            <a:r>
              <a:rPr lang="vi-VN" sz="3200" dirty="0">
                <a:solidFill>
                  <a:srgbClr val="FF0000"/>
                </a:solidFill>
                <a:latin typeface="Times New Roman" panose="02020603050405020304" pitchFamily="18" charset="0"/>
                <a:cs typeface="Times New Roman" panose="02020603050405020304" pitchFamily="18" charset="0"/>
              </a:rPr>
              <a:t>Đa số các cháu đều hứng thú , phấn khởi khi tham gia hoạt động tạo hình vì trẻ được tự do phát huy khả năng của mình.</a:t>
            </a:r>
            <a:endParaRPr lang="en-US" sz="3200" dirty="0">
              <a:solidFill>
                <a:srgbClr val="FF0000"/>
              </a:solidFill>
              <a:latin typeface="Times New Roman" panose="02020603050405020304" pitchFamily="18" charset="0"/>
              <a:cs typeface="Times New Roman" panose="02020603050405020304" pitchFamily="18" charset="0"/>
            </a:endParaRPr>
          </a:p>
          <a:p>
            <a:r>
              <a:rPr lang="vi-VN" sz="3200" dirty="0">
                <a:solidFill>
                  <a:srgbClr val="FF0000"/>
                </a:solidFill>
                <a:latin typeface="Times New Roman" panose="02020603050405020304" pitchFamily="18" charset="0"/>
                <a:cs typeface="Times New Roman" panose="02020603050405020304" pitchFamily="18" charset="0"/>
              </a:rPr>
              <a:t>     Nhìn chung các cháu đã biết cách cầm bút, tô màu đã tốt hơn và vẽ được những nét đơn giản.</a:t>
            </a:r>
            <a:endParaRPr lang="en-US" sz="3200" dirty="0">
              <a:solidFill>
                <a:srgbClr val="FF0000"/>
              </a:solidFill>
              <a:latin typeface="Times New Roman" panose="02020603050405020304" pitchFamily="18" charset="0"/>
              <a:cs typeface="Times New Roman" panose="02020603050405020304" pitchFamily="18" charset="0"/>
            </a:endParaRPr>
          </a:p>
          <a:p>
            <a:r>
              <a:rPr lang="vi-VN" sz="3200" dirty="0">
                <a:solidFill>
                  <a:srgbClr val="FF0000"/>
                </a:solidFill>
                <a:latin typeface="Times New Roman" panose="02020603050405020304" pitchFamily="18" charset="0"/>
                <a:cs typeface="Times New Roman" panose="02020603050405020304" pitchFamily="18" charset="0"/>
              </a:rPr>
              <a:t>     Chất lượng các sản phẩm của trẻ đạt chất lượng hơn về mọi mặt ( màu sắc, bố cục, đường nét ... )</a:t>
            </a:r>
            <a:endParaRPr lang="en-US" sz="3200" dirty="0">
              <a:solidFill>
                <a:srgbClr val="FF0000"/>
              </a:solidFill>
              <a:latin typeface="Times New Roman" panose="02020603050405020304" pitchFamily="18" charset="0"/>
              <a:cs typeface="Times New Roman" panose="02020603050405020304" pitchFamily="18" charset="0"/>
            </a:endParaRPr>
          </a:p>
          <a:p>
            <a:r>
              <a:rPr lang="vi-VN" sz="3200" dirty="0">
                <a:solidFill>
                  <a:srgbClr val="FF0000"/>
                </a:solidFill>
                <a:latin typeface="Times New Roman" panose="02020603050405020304" pitchFamily="18" charset="0"/>
                <a:cs typeface="Times New Roman" panose="02020603050405020304" pitchFamily="18" charset="0"/>
              </a:rPr>
              <a:t>      Đối với bản thân: Tôi thấy sau khi thực hiện các biện pháp trên tôi đã trau dồi thêm được vốn hiểu biết,  kinh nghiệm cũng như lòng say mê học hỏi, tìm tòi nghiên cứu tài liệu, chú ý hơn đến thực trạng học sinh của </a:t>
            </a:r>
            <a:r>
              <a:rPr lang="vi-VN" sz="3200" dirty="0" smtClean="0">
                <a:solidFill>
                  <a:srgbClr val="FF0000"/>
                </a:solidFill>
                <a:latin typeface="Times New Roman" panose="02020603050405020304" pitchFamily="18" charset="0"/>
                <a:cs typeface="Times New Roman" panose="02020603050405020304" pitchFamily="18" charset="0"/>
              </a:rPr>
              <a:t>mìn</a:t>
            </a:r>
            <a:r>
              <a:rPr lang="en-US" sz="3200" dirty="0">
                <a:solidFill>
                  <a:srgbClr val="FF0000"/>
                </a:solidFill>
                <a:latin typeface="Times New Roman" panose="02020603050405020304" pitchFamily="18" charset="0"/>
                <a:cs typeface="Times New Roman" panose="02020603050405020304" pitchFamily="18" charset="0"/>
              </a:rPr>
              <a:t>h</a:t>
            </a:r>
            <a:r>
              <a:rPr lang="vi-VN" sz="3200" dirty="0" smtClean="0">
                <a:solidFill>
                  <a:srgbClr val="FF0000"/>
                </a:solidFill>
                <a:latin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09291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01000" y="0"/>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3" name="Freeform 3"/>
          <p:cNvSpPr/>
          <p:nvPr/>
        </p:nvSpPr>
        <p:spPr>
          <a:xfrm>
            <a:off x="0" y="1230103"/>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4" name="Freeform 4"/>
          <p:cNvSpPr/>
          <p:nvPr/>
        </p:nvSpPr>
        <p:spPr>
          <a:xfrm>
            <a:off x="800100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5" name="Freeform 5"/>
          <p:cNvSpPr/>
          <p:nvPr/>
        </p:nvSpPr>
        <p:spPr>
          <a:xfrm>
            <a:off x="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8" name="Freeform 8"/>
          <p:cNvSpPr/>
          <p:nvPr/>
        </p:nvSpPr>
        <p:spPr>
          <a:xfrm>
            <a:off x="963930" y="7698552"/>
            <a:ext cx="1348740" cy="2345983"/>
          </a:xfrm>
          <a:custGeom>
            <a:avLst/>
            <a:gdLst/>
            <a:ahLst/>
            <a:cxnLst/>
            <a:rect l="l" t="t" r="r" b="b"/>
            <a:pathLst>
              <a:path w="1348740" h="2345983">
                <a:moveTo>
                  <a:pt x="0" y="0"/>
                </a:moveTo>
                <a:lnTo>
                  <a:pt x="1348740" y="0"/>
                </a:lnTo>
                <a:lnTo>
                  <a:pt x="1348740"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5970386" y="7698552"/>
            <a:ext cx="1348740" cy="2345983"/>
          </a:xfrm>
          <a:custGeom>
            <a:avLst/>
            <a:gdLst/>
            <a:ahLst/>
            <a:cxnLst/>
            <a:rect l="l" t="t" r="r" b="b"/>
            <a:pathLst>
              <a:path w="1348740" h="2345983">
                <a:moveTo>
                  <a:pt x="0" y="0"/>
                </a:moveTo>
                <a:lnTo>
                  <a:pt x="1348739" y="0"/>
                </a:lnTo>
                <a:lnTo>
                  <a:pt x="1348739"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10" name="TextBox 7"/>
          <p:cNvSpPr txBox="1"/>
          <p:nvPr/>
        </p:nvSpPr>
        <p:spPr>
          <a:xfrm>
            <a:off x="963930" y="298086"/>
            <a:ext cx="16638270" cy="1949252"/>
          </a:xfrm>
          <a:prstGeom prst="rect">
            <a:avLst/>
          </a:prstGeom>
        </p:spPr>
        <p:txBody>
          <a:bodyPr wrap="square" lIns="0" tIns="0" rIns="0" bIns="0" rtlCol="0" anchor="t">
            <a:spAutoFit/>
          </a:bodyPr>
          <a:lstStyle/>
          <a:p>
            <a:pPr algn="ctr">
              <a:lnSpc>
                <a:spcPts val="7590"/>
              </a:lnSpc>
            </a:pPr>
            <a:r>
              <a:rPr lang="en-US" sz="5422" dirty="0" smtClean="0">
                <a:solidFill>
                  <a:srgbClr val="000000"/>
                </a:solidFill>
                <a:latin typeface="Handyman"/>
              </a:rPr>
              <a:t>IV. KẾT LUẬN CỦA BIỆN PHÁP</a:t>
            </a:r>
          </a:p>
          <a:p>
            <a:pPr algn="ctr">
              <a:lnSpc>
                <a:spcPts val="7590"/>
              </a:lnSpc>
            </a:pPr>
            <a:r>
              <a:rPr lang="en-US" sz="5422" dirty="0" smtClean="0">
                <a:solidFill>
                  <a:srgbClr val="000000"/>
                </a:solidFill>
                <a:latin typeface="Handyman"/>
              </a:rPr>
              <a:t> </a:t>
            </a:r>
            <a:endParaRPr lang="en-US" sz="5422" dirty="0">
              <a:solidFill>
                <a:srgbClr val="000000"/>
              </a:solidFill>
              <a:latin typeface="Handyman"/>
            </a:endParaRPr>
          </a:p>
        </p:txBody>
      </p:sp>
      <p:sp>
        <p:nvSpPr>
          <p:cNvPr id="6" name="Rounded Rectangle 5"/>
          <p:cNvSpPr/>
          <p:nvPr/>
        </p:nvSpPr>
        <p:spPr>
          <a:xfrm>
            <a:off x="0" y="1230104"/>
            <a:ext cx="18288000" cy="8332996"/>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latin typeface="+mj-lt"/>
              </a:rPr>
              <a:t>      </a:t>
            </a:r>
            <a:r>
              <a:rPr lang="vi-VN" sz="3200" dirty="0" smtClean="0">
                <a:solidFill>
                  <a:srgbClr val="FF0000"/>
                </a:solidFill>
                <a:latin typeface="+mj-lt"/>
              </a:rPr>
              <a:t>Qua </a:t>
            </a:r>
            <a:r>
              <a:rPr lang="vi-VN" sz="3200" dirty="0">
                <a:solidFill>
                  <a:srgbClr val="FF0000"/>
                </a:solidFill>
                <a:latin typeface="+mj-lt"/>
              </a:rPr>
              <a:t>quá trình nghiên cứu và áp dụng thực tế ở lớp, tôi đã rút ra cho mình những bài học kinh nghiệm bổ ích trong hoạt động dạy trẻ hoạt động tạo hình đạt hiệu quả.</a:t>
            </a:r>
            <a:endParaRPr lang="en-US" sz="3200" dirty="0">
              <a:solidFill>
                <a:srgbClr val="FF0000"/>
              </a:solidFill>
              <a:latin typeface="+mj-lt"/>
            </a:endParaRPr>
          </a:p>
          <a:p>
            <a:r>
              <a:rPr lang="vi-VN" sz="3200" dirty="0">
                <a:solidFill>
                  <a:srgbClr val="FF0000"/>
                </a:solidFill>
                <a:latin typeface="+mj-lt"/>
              </a:rPr>
              <a:t>     Đầu tiên, phải khảo sát kĩ chất lượng trẻ đầu năm để nắm bắt được tạo hình của từng trẻ và đưa kế hoạch dạy trẻ phù hợp.</a:t>
            </a:r>
            <a:endParaRPr lang="en-US" sz="3200" dirty="0">
              <a:solidFill>
                <a:srgbClr val="FF0000"/>
              </a:solidFill>
              <a:latin typeface="+mj-lt"/>
            </a:endParaRPr>
          </a:p>
          <a:p>
            <a:r>
              <a:rPr lang="vi-VN" sz="3200" dirty="0">
                <a:solidFill>
                  <a:srgbClr val="FF0000"/>
                </a:solidFill>
                <a:latin typeface="+mj-lt"/>
              </a:rPr>
              <a:t>     Tìm ra những giải pháp mang lại hiệu quả, gây hứng thú cho trẻ, xây dựng môi trường học tập hấp dẫn, đẹp mắt, kích thích tính tò mò, ham học hỏi của trẻ.</a:t>
            </a:r>
            <a:endParaRPr lang="en-US" sz="3200" dirty="0">
              <a:solidFill>
                <a:srgbClr val="FF0000"/>
              </a:solidFill>
              <a:latin typeface="+mj-lt"/>
            </a:endParaRPr>
          </a:p>
          <a:p>
            <a:r>
              <a:rPr lang="vi-VN" sz="3200" dirty="0">
                <a:solidFill>
                  <a:srgbClr val="FF0000"/>
                </a:solidFill>
                <a:latin typeface="+mj-lt"/>
              </a:rPr>
              <a:t>      Phát triển cả năng từng trẻ, để có hướng bồi dưỡng cho trẻ có thêm năng khiếu tạo hình, rèn luyện giúp đỡ những trẻ còn yếu.</a:t>
            </a:r>
            <a:endParaRPr lang="en-US" sz="3200" dirty="0">
              <a:solidFill>
                <a:srgbClr val="FF0000"/>
              </a:solidFill>
              <a:latin typeface="+mj-lt"/>
            </a:endParaRPr>
          </a:p>
          <a:p>
            <a:r>
              <a:rPr lang="vi-VN" sz="3200" dirty="0">
                <a:solidFill>
                  <a:srgbClr val="FF0000"/>
                </a:solidFill>
                <a:latin typeface="+mj-lt"/>
              </a:rPr>
              <a:t>      Luôn chú ý đến nguyên tắc giáo dục lấy trẻ làm trung tâm, cô là người dắt trẻ, gợi mở giúp trẻ phát huy khả năng sáng tạo của mình.</a:t>
            </a:r>
            <a:endParaRPr lang="en-US" sz="3200" dirty="0">
              <a:solidFill>
                <a:srgbClr val="FF0000"/>
              </a:solidFill>
              <a:latin typeface="+mj-lt"/>
            </a:endParaRPr>
          </a:p>
          <a:p>
            <a:r>
              <a:rPr lang="vi-VN" sz="3200" dirty="0">
                <a:solidFill>
                  <a:srgbClr val="FF0000"/>
                </a:solidFill>
                <a:latin typeface="+mj-lt"/>
              </a:rPr>
              <a:t>      Sáng tạo, đổi mới đồ dùng, đồ chơi, phương pháp dạy giúp trẻ hứng thú vào trong tiết học. Tạo tình huống bất ngờ để thu hút sự chú ý của trẻ vào các giờ học.</a:t>
            </a:r>
            <a:endParaRPr lang="en-US" sz="3200" dirty="0">
              <a:solidFill>
                <a:srgbClr val="FF0000"/>
              </a:solidFill>
              <a:latin typeface="+mj-lt"/>
            </a:endParaRPr>
          </a:p>
          <a:p>
            <a:endParaRPr lang="en-US" sz="2800" dirty="0">
              <a:solidFill>
                <a:srgbClr val="FF0000"/>
              </a:solidFill>
              <a:latin typeface="+mj-lt"/>
            </a:endParaRPr>
          </a:p>
          <a:p>
            <a:pPr algn="ctr"/>
            <a:endParaRPr lang="en-US" sz="3600" dirty="0">
              <a:latin typeface="+mj-lt"/>
            </a:endParaRPr>
          </a:p>
        </p:txBody>
      </p:sp>
    </p:spTree>
    <p:extLst>
      <p:ext uri="{BB962C8B-B14F-4D97-AF65-F5344CB8AC3E}">
        <p14:creationId xmlns:p14="http://schemas.microsoft.com/office/powerpoint/2010/main" val="11213557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01000" y="0"/>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3" name="Freeform 3"/>
          <p:cNvSpPr/>
          <p:nvPr/>
        </p:nvSpPr>
        <p:spPr>
          <a:xfrm>
            <a:off x="0" y="0"/>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4" name="Freeform 4"/>
          <p:cNvSpPr/>
          <p:nvPr/>
        </p:nvSpPr>
        <p:spPr>
          <a:xfrm>
            <a:off x="800100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5" name="Freeform 5"/>
          <p:cNvSpPr/>
          <p:nvPr/>
        </p:nvSpPr>
        <p:spPr>
          <a:xfrm>
            <a:off x="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6" name="Freeform 6"/>
          <p:cNvSpPr/>
          <p:nvPr/>
        </p:nvSpPr>
        <p:spPr>
          <a:xfrm>
            <a:off x="963930" y="1409700"/>
            <a:ext cx="16355196" cy="8458200"/>
          </a:xfrm>
          <a:custGeom>
            <a:avLst/>
            <a:gdLst/>
            <a:ahLst/>
            <a:cxnLst/>
            <a:rect l="l" t="t" r="r" b="b"/>
            <a:pathLst>
              <a:path w="13652771" h="6159261">
                <a:moveTo>
                  <a:pt x="0" y="0"/>
                </a:moveTo>
                <a:lnTo>
                  <a:pt x="13652772" y="0"/>
                </a:lnTo>
                <a:lnTo>
                  <a:pt x="13652772" y="6159261"/>
                </a:lnTo>
                <a:lnTo>
                  <a:pt x="0" y="615926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TextBox 7"/>
          <p:cNvSpPr txBox="1"/>
          <p:nvPr/>
        </p:nvSpPr>
        <p:spPr>
          <a:xfrm>
            <a:off x="1718877" y="2246259"/>
            <a:ext cx="15261725" cy="6106287"/>
          </a:xfrm>
          <a:prstGeom prst="rect">
            <a:avLst/>
          </a:prstGeom>
        </p:spPr>
        <p:txBody>
          <a:bodyPr wrap="square" lIns="0" tIns="0" rIns="0" bIns="0" rtlCol="0" anchor="t">
            <a:spAutoFit/>
          </a:bodyPr>
          <a:lstStyle/>
          <a:p>
            <a:r>
              <a:rPr lang="vi-VN" sz="9600" dirty="0">
                <a:solidFill>
                  <a:srgbClr val="FF0000"/>
                </a:solidFill>
              </a:rPr>
              <a:t> </a:t>
            </a:r>
            <a:r>
              <a:rPr lang="en-US" sz="9600" dirty="0" smtClean="0">
                <a:solidFill>
                  <a:srgbClr val="FF0000"/>
                </a:solidFill>
              </a:rPr>
              <a:t> </a:t>
            </a:r>
            <a:r>
              <a:rPr lang="vi-VN" sz="3200" dirty="0" smtClean="0">
                <a:solidFill>
                  <a:srgbClr val="FF0000"/>
                </a:solidFill>
                <a:latin typeface="+mj-lt"/>
              </a:rPr>
              <a:t>Không </a:t>
            </a:r>
            <a:r>
              <a:rPr lang="vi-VN" sz="3200" dirty="0">
                <a:solidFill>
                  <a:srgbClr val="FF0000"/>
                </a:solidFill>
                <a:latin typeface="+mj-lt"/>
              </a:rPr>
              <a:t>ngừng bồi dưỡng chuyên môn nghiệp vụ cho bản thân , nắm bắt những phương pháp, hình thức dạy đổi mới, ứng dụng công nghệ thông tin vào bài dạy.</a:t>
            </a:r>
            <a:endParaRPr lang="en-US" sz="3200" dirty="0">
              <a:solidFill>
                <a:srgbClr val="FF0000"/>
              </a:solidFill>
              <a:latin typeface="+mj-lt"/>
            </a:endParaRPr>
          </a:p>
          <a:p>
            <a:r>
              <a:rPr lang="vi-VN" sz="3200" dirty="0">
                <a:solidFill>
                  <a:srgbClr val="FF0000"/>
                </a:solidFill>
                <a:latin typeface="+mj-lt"/>
              </a:rPr>
              <a:t>      Thường xuyên trao đổi thông tin với phụ huynh học sinh để phối hợp trong việc dạy và học đạt hiệu quả cao.</a:t>
            </a:r>
            <a:endParaRPr lang="en-US" sz="3200" dirty="0">
              <a:solidFill>
                <a:srgbClr val="FF0000"/>
              </a:solidFill>
              <a:latin typeface="+mj-lt"/>
            </a:endParaRPr>
          </a:p>
          <a:p>
            <a:r>
              <a:rPr lang="vi-VN" sz="3200" dirty="0">
                <a:solidFill>
                  <a:srgbClr val="FF0000"/>
                </a:solidFill>
                <a:latin typeface="+mj-lt"/>
              </a:rPr>
              <a:t>      Với nghiên cứu đã áp dụng ở lớp mình, tôi tin rằng biện pháp này sẽ tác động hiệu quả tương đương với đối tượng 4-5 tuổi trong toàn trường. </a:t>
            </a:r>
            <a:endParaRPr lang="en-US" sz="3200" dirty="0">
              <a:solidFill>
                <a:srgbClr val="FF0000"/>
              </a:solidFill>
              <a:latin typeface="+mj-lt"/>
            </a:endParaRPr>
          </a:p>
          <a:p>
            <a:pPr marL="36195" marR="71755">
              <a:lnSpc>
                <a:spcPct val="110000"/>
              </a:lnSpc>
              <a:spcAft>
                <a:spcPts val="0"/>
              </a:spcAft>
            </a:pPr>
            <a:r>
              <a:rPr lang="vi-VN" sz="3200" dirty="0">
                <a:solidFill>
                  <a:srgbClr val="FF0000"/>
                </a:solidFill>
                <a:latin typeface="+mj-lt"/>
              </a:rPr>
              <a:t>      Trên đây là bài thuyết trình nâng cao chất lượng môn tạo hình cho trẻ 4-5 tuổi. </a:t>
            </a:r>
            <a:r>
              <a:rPr lang="en-US" sz="3200" dirty="0">
                <a:solidFill>
                  <a:srgbClr val="FF0000"/>
                </a:solidFill>
                <a:latin typeface="+mj-lt"/>
              </a:rPr>
              <a:t>R</a:t>
            </a:r>
            <a:r>
              <a:rPr lang="vi-VN" sz="3200" dirty="0">
                <a:solidFill>
                  <a:srgbClr val="FF0000"/>
                </a:solidFill>
                <a:latin typeface="+mj-lt"/>
                <a:ea typeface="Arial" panose="020B0604020202020204" pitchFamily="34" charset="0"/>
              </a:rPr>
              <a:t>ất mong nhận được sự góp ý của Hội đồng giám khảo để tôi hoàn thiện hơn trong quá trình thực hiện chuyên môn của mình.</a:t>
            </a:r>
          </a:p>
          <a:p>
            <a:pPr marL="36195" marR="71755">
              <a:lnSpc>
                <a:spcPct val="110000"/>
              </a:lnSpc>
              <a:spcAft>
                <a:spcPts val="0"/>
              </a:spcAft>
              <a:tabLst>
                <a:tab pos="457200" algn="l"/>
              </a:tabLst>
            </a:pPr>
            <a:r>
              <a:rPr lang="vi-VN" sz="3200" dirty="0">
                <a:solidFill>
                  <a:srgbClr val="FF0000"/>
                </a:solidFill>
                <a:latin typeface="+mj-lt"/>
                <a:ea typeface="Arial" panose="020B0604020202020204" pitchFamily="34" charset="0"/>
              </a:rPr>
              <a:t>	</a:t>
            </a:r>
            <a:r>
              <a:rPr lang="en-US" sz="3200" smtClean="0">
                <a:solidFill>
                  <a:srgbClr val="FF0000"/>
                </a:solidFill>
                <a:latin typeface="+mj-lt"/>
                <a:ea typeface="Arial" panose="020B0604020202020204" pitchFamily="34" charset="0"/>
              </a:rPr>
              <a:t>  </a:t>
            </a:r>
            <a:r>
              <a:rPr lang="vi-VN" sz="3200" smtClean="0">
                <a:solidFill>
                  <a:srgbClr val="FF0000"/>
                </a:solidFill>
                <a:latin typeface="+mj-lt"/>
                <a:ea typeface="Arial" panose="020B0604020202020204" pitchFamily="34" charset="0"/>
              </a:rPr>
              <a:t>Tôi </a:t>
            </a:r>
            <a:r>
              <a:rPr lang="vi-VN" sz="3200" dirty="0">
                <a:solidFill>
                  <a:srgbClr val="FF0000"/>
                </a:solidFill>
                <a:latin typeface="+mj-lt"/>
                <a:ea typeface="Arial" panose="020B0604020202020204" pitchFamily="34" charset="0"/>
              </a:rPr>
              <a:t>xin chân thành cảm ơn!</a:t>
            </a:r>
            <a:endParaRPr lang="en-US" sz="3200" dirty="0">
              <a:solidFill>
                <a:srgbClr val="000000"/>
              </a:solidFill>
              <a:latin typeface="+mj-lt"/>
            </a:endParaRPr>
          </a:p>
        </p:txBody>
      </p:sp>
      <p:sp>
        <p:nvSpPr>
          <p:cNvPr id="8" name="Freeform 8"/>
          <p:cNvSpPr/>
          <p:nvPr/>
        </p:nvSpPr>
        <p:spPr>
          <a:xfrm>
            <a:off x="963930" y="7698552"/>
            <a:ext cx="1348740" cy="2345983"/>
          </a:xfrm>
          <a:custGeom>
            <a:avLst/>
            <a:gdLst/>
            <a:ahLst/>
            <a:cxnLst/>
            <a:rect l="l" t="t" r="r" b="b"/>
            <a:pathLst>
              <a:path w="1348740" h="2345983">
                <a:moveTo>
                  <a:pt x="0" y="0"/>
                </a:moveTo>
                <a:lnTo>
                  <a:pt x="1348740" y="0"/>
                </a:lnTo>
                <a:lnTo>
                  <a:pt x="1348740" y="2345983"/>
                </a:lnTo>
                <a:lnTo>
                  <a:pt x="0" y="234598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5970386" y="7698552"/>
            <a:ext cx="1348740" cy="2345983"/>
          </a:xfrm>
          <a:custGeom>
            <a:avLst/>
            <a:gdLst/>
            <a:ahLst/>
            <a:cxnLst/>
            <a:rect l="l" t="t" r="r" b="b"/>
            <a:pathLst>
              <a:path w="1348740" h="2345983">
                <a:moveTo>
                  <a:pt x="0" y="0"/>
                </a:moveTo>
                <a:lnTo>
                  <a:pt x="1348739" y="0"/>
                </a:lnTo>
                <a:lnTo>
                  <a:pt x="1348739" y="2345983"/>
                </a:lnTo>
                <a:lnTo>
                  <a:pt x="0" y="234598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168006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10242" name="Picture 2" descr="Bộ ảnh động Powerpoint tạm biệt lung linh,dễ thương đến không ngờ - Góc Báo"/>
          <p:cNvPicPr>
            <a:picLocks noChangeAspect="1" noChangeArrowheads="1" noCrop="1"/>
          </p:cNvPicPr>
          <p:nvPr/>
        </p:nvPicPr>
        <p:blipFill>
          <a:blip r:embed="rId3"/>
          <a:srcRect/>
          <a:stretch>
            <a:fillRect/>
          </a:stretch>
        </p:blipFill>
        <p:spPr bwMode="auto">
          <a:xfrm>
            <a:off x="2649992" y="8817429"/>
            <a:ext cx="11887200" cy="146957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Bộ ảnh động Powerpoint tạm biệt lung linh,dễ thương đến không ngờ - Góc Báo"/>
          <p:cNvPicPr>
            <a:picLocks noChangeAspect="1" noChangeArrowheads="1" noCrop="1"/>
          </p:cNvPicPr>
          <p:nvPr/>
        </p:nvPicPr>
        <p:blipFill>
          <a:blip r:embed="rId3"/>
          <a:srcRect/>
          <a:stretch>
            <a:fillRect/>
          </a:stretch>
        </p:blipFill>
        <p:spPr bwMode="auto">
          <a:xfrm>
            <a:off x="2649992" y="2"/>
            <a:ext cx="11887200" cy="1807029"/>
          </a:xfrm>
          <a:prstGeom prst="rect">
            <a:avLst/>
          </a:prstGeom>
          <a:noFill/>
          <a:extLst>
            <a:ext uri="{909E8E84-426E-40DD-AFC4-6F175D3DCCD1}">
              <a14:hiddenFill xmlns:a14="http://schemas.microsoft.com/office/drawing/2010/main">
                <a:solidFill>
                  <a:srgbClr val="FFFFFF"/>
                </a:solidFill>
              </a14:hiddenFill>
            </a:ext>
          </a:extLst>
        </p:spPr>
      </p:pic>
      <p:sp>
        <p:nvSpPr>
          <p:cNvPr id="6" name="Curved Up Ribbon 5"/>
          <p:cNvSpPr/>
          <p:nvPr/>
        </p:nvSpPr>
        <p:spPr>
          <a:xfrm>
            <a:off x="2394858" y="1306285"/>
            <a:ext cx="13737771" cy="6945086"/>
          </a:xfrm>
          <a:prstGeom prst="ellipseRibbon2">
            <a:avLst/>
          </a:prstGeom>
        </p:spPr>
        <p:style>
          <a:lnRef idx="1">
            <a:schemeClr val="accent6"/>
          </a:lnRef>
          <a:fillRef idx="3">
            <a:schemeClr val="accent6"/>
          </a:fillRef>
          <a:effectRef idx="2">
            <a:schemeClr val="accent6"/>
          </a:effectRef>
          <a:fontRef idx="minor">
            <a:schemeClr val="lt1"/>
          </a:fontRef>
        </p:style>
        <p:txBody>
          <a:bodyPr rtlCol="0" anchor="ctr">
            <a:scene3d>
              <a:camera prst="perspectiveRelaxedModerately"/>
              <a:lightRig rig="soft" dir="t">
                <a:rot lat="0" lon="0" rev="15600000"/>
              </a:lightRig>
            </a:scene3d>
            <a:sp3d extrusionH="57150" prstMaterial="softEdge">
              <a:bevelT w="25400" h="38100"/>
            </a:sp3d>
          </a:bodyPr>
          <a:lstStyle/>
          <a:p>
            <a:pPr lvl="0" algn="ctr"/>
            <a:r>
              <a:rPr lang="vi-VN" sz="8000" b="1" dirty="0">
                <a:solidFill>
                  <a:schemeClr val="accent4"/>
                </a:solidFill>
                <a:effectLst>
                  <a:outerShdw blurRad="60007" dist="310007" dir="7680000" sy="30000" kx="1300200" algn="ctr" rotWithShape="0">
                    <a:prstClr val="black">
                      <a:alpha val="32000"/>
                    </a:prstClr>
                  </a:outerShdw>
                </a:effectLst>
                <a:latin typeface="+mj-lt"/>
              </a:rPr>
              <a:t>Xin trân trọng cảm ơn </a:t>
            </a:r>
            <a:r>
              <a:rPr lang="en-US" sz="8000" b="1" dirty="0" smtClean="0">
                <a:solidFill>
                  <a:schemeClr val="accent4"/>
                </a:solidFill>
                <a:effectLst>
                  <a:outerShdw blurRad="60007" dist="310007" dir="7680000" sy="30000" kx="1300200" algn="ctr" rotWithShape="0">
                    <a:prstClr val="black">
                      <a:alpha val="32000"/>
                    </a:prstClr>
                  </a:outerShdw>
                </a:effectLst>
                <a:latin typeface="+mj-lt"/>
              </a:rPr>
              <a:t>Ban </a:t>
            </a:r>
            <a:r>
              <a:rPr lang="en-US" sz="8000" b="1" dirty="0" err="1" smtClean="0">
                <a:solidFill>
                  <a:schemeClr val="accent4"/>
                </a:solidFill>
                <a:effectLst>
                  <a:outerShdw blurRad="60007" dist="310007" dir="7680000" sy="30000" kx="1300200" algn="ctr" rotWithShape="0">
                    <a:prstClr val="black">
                      <a:alpha val="32000"/>
                    </a:prstClr>
                  </a:outerShdw>
                </a:effectLst>
                <a:latin typeface="+mj-lt"/>
              </a:rPr>
              <a:t>Giám</a:t>
            </a:r>
            <a:r>
              <a:rPr lang="vi-VN" sz="8000" b="1" dirty="0" smtClean="0">
                <a:solidFill>
                  <a:schemeClr val="accent4"/>
                </a:solidFill>
                <a:effectLst>
                  <a:outerShdw blurRad="60007" dist="310007" dir="7680000" sy="30000" kx="1300200" algn="ctr" rotWithShape="0">
                    <a:prstClr val="black">
                      <a:alpha val="32000"/>
                    </a:prstClr>
                  </a:outerShdw>
                </a:effectLst>
                <a:latin typeface="+mj-lt"/>
              </a:rPr>
              <a:t> </a:t>
            </a:r>
            <a:r>
              <a:rPr lang="en-US" sz="8000" b="1" dirty="0" err="1" smtClean="0">
                <a:solidFill>
                  <a:schemeClr val="accent4"/>
                </a:solidFill>
                <a:effectLst>
                  <a:outerShdw blurRad="60007" dist="310007" dir="7680000" sy="30000" kx="1300200" algn="ctr" rotWithShape="0">
                    <a:prstClr val="black">
                      <a:alpha val="32000"/>
                    </a:prstClr>
                  </a:outerShdw>
                </a:effectLst>
                <a:latin typeface="+mj-lt"/>
              </a:rPr>
              <a:t>Khảo</a:t>
            </a:r>
            <a:r>
              <a:rPr lang="en-US" sz="8000" b="1" dirty="0" smtClean="0">
                <a:solidFill>
                  <a:schemeClr val="accent4"/>
                </a:solidFill>
                <a:effectLst>
                  <a:outerShdw blurRad="60007" dist="310007" dir="7680000" sy="30000" kx="1300200" algn="ctr" rotWithShape="0">
                    <a:prstClr val="black">
                      <a:alpha val="32000"/>
                    </a:prstClr>
                  </a:outerShdw>
                </a:effectLst>
                <a:latin typeface="+mj-lt"/>
              </a:rPr>
              <a:t> </a:t>
            </a:r>
            <a:r>
              <a:rPr lang="en-US" sz="8000" b="1" dirty="0" err="1" smtClean="0">
                <a:solidFill>
                  <a:schemeClr val="accent4"/>
                </a:solidFill>
                <a:effectLst>
                  <a:outerShdw blurRad="60007" dist="310007" dir="7680000" sy="30000" kx="1300200" algn="ctr" rotWithShape="0">
                    <a:prstClr val="black">
                      <a:alpha val="32000"/>
                    </a:prstClr>
                  </a:outerShdw>
                </a:effectLst>
                <a:latin typeface="+mj-lt"/>
              </a:rPr>
              <a:t>đã</a:t>
            </a:r>
            <a:r>
              <a:rPr lang="en-US" sz="8000" b="1" dirty="0" smtClean="0">
                <a:solidFill>
                  <a:schemeClr val="accent4"/>
                </a:solidFill>
                <a:effectLst>
                  <a:outerShdw blurRad="60007" dist="310007" dir="7680000" sy="30000" kx="1300200" algn="ctr" rotWithShape="0">
                    <a:prstClr val="black">
                      <a:alpha val="32000"/>
                    </a:prstClr>
                  </a:outerShdw>
                </a:effectLst>
                <a:latin typeface="+mj-lt"/>
              </a:rPr>
              <a:t> </a:t>
            </a:r>
            <a:r>
              <a:rPr lang="en-US" sz="8000" b="1" dirty="0" err="1" smtClean="0">
                <a:solidFill>
                  <a:schemeClr val="accent4"/>
                </a:solidFill>
                <a:effectLst>
                  <a:outerShdw blurRad="60007" dist="310007" dir="7680000" sy="30000" kx="1300200" algn="ctr" rotWithShape="0">
                    <a:prstClr val="black">
                      <a:alpha val="32000"/>
                    </a:prstClr>
                  </a:outerShdw>
                </a:effectLst>
                <a:latin typeface="+mj-lt"/>
              </a:rPr>
              <a:t>lắng</a:t>
            </a:r>
            <a:r>
              <a:rPr lang="en-US" sz="8000" b="1" dirty="0" smtClean="0">
                <a:solidFill>
                  <a:schemeClr val="accent4"/>
                </a:solidFill>
                <a:effectLst>
                  <a:outerShdw blurRad="60007" dist="310007" dir="7680000" sy="30000" kx="1300200" algn="ctr" rotWithShape="0">
                    <a:prstClr val="black">
                      <a:alpha val="32000"/>
                    </a:prstClr>
                  </a:outerShdw>
                </a:effectLst>
                <a:latin typeface="+mj-lt"/>
              </a:rPr>
              <a:t> </a:t>
            </a:r>
            <a:r>
              <a:rPr lang="en-US" sz="8000" b="1" dirty="0" err="1" smtClean="0">
                <a:solidFill>
                  <a:schemeClr val="accent4"/>
                </a:solidFill>
                <a:effectLst>
                  <a:outerShdw blurRad="60007" dist="310007" dir="7680000" sy="30000" kx="1300200" algn="ctr" rotWithShape="0">
                    <a:prstClr val="black">
                      <a:alpha val="32000"/>
                    </a:prstClr>
                  </a:outerShdw>
                </a:effectLst>
                <a:latin typeface="+mj-lt"/>
              </a:rPr>
              <a:t>nghe</a:t>
            </a:r>
            <a:endParaRPr lang="vi-VN" sz="8000" b="1" dirty="0">
              <a:solidFill>
                <a:schemeClr val="accent4"/>
              </a:solidFill>
              <a:effectLst>
                <a:outerShdw blurRad="60007" dist="310007" dir="7680000" sy="30000" kx="1300200" algn="ctr" rotWithShape="0">
                  <a:prstClr val="black">
                    <a:alpha val="32000"/>
                  </a:prstClr>
                </a:outerShdw>
              </a:effectLst>
              <a:latin typeface="+mj-lt"/>
            </a:endParaRPr>
          </a:p>
        </p:txBody>
      </p:sp>
    </p:spTree>
    <p:extLst>
      <p:ext uri="{BB962C8B-B14F-4D97-AF65-F5344CB8AC3E}">
        <p14:creationId xmlns:p14="http://schemas.microsoft.com/office/powerpoint/2010/main" val="232002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
                                        </p:tgtEl>
                                        <p:attrNameLst>
                                          <p:attrName>ppt_x</p:attrName>
                                          <p:attrName>ppt_y</p:attrName>
                                        </p:attrNameLst>
                                      </p:cBhvr>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01000" y="0"/>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3" name="Freeform 3"/>
          <p:cNvSpPr/>
          <p:nvPr/>
        </p:nvSpPr>
        <p:spPr>
          <a:xfrm>
            <a:off x="0" y="337085"/>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4" name="Freeform 4"/>
          <p:cNvSpPr/>
          <p:nvPr/>
        </p:nvSpPr>
        <p:spPr>
          <a:xfrm>
            <a:off x="800100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5" name="Freeform 5"/>
          <p:cNvSpPr/>
          <p:nvPr/>
        </p:nvSpPr>
        <p:spPr>
          <a:xfrm>
            <a:off x="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7" name="TextBox 7"/>
          <p:cNvSpPr txBox="1"/>
          <p:nvPr/>
        </p:nvSpPr>
        <p:spPr>
          <a:xfrm>
            <a:off x="4267200" y="298086"/>
            <a:ext cx="9635122" cy="905248"/>
          </a:xfrm>
          <a:prstGeom prst="rect">
            <a:avLst/>
          </a:prstGeom>
        </p:spPr>
        <p:txBody>
          <a:bodyPr lIns="0" tIns="0" rIns="0" bIns="0" rtlCol="0" anchor="t">
            <a:spAutoFit/>
          </a:bodyPr>
          <a:lstStyle/>
          <a:p>
            <a:pPr algn="ctr">
              <a:lnSpc>
                <a:spcPts val="7590"/>
              </a:lnSpc>
            </a:pPr>
            <a:r>
              <a:rPr lang="en-US" sz="5422" dirty="0" smtClean="0">
                <a:solidFill>
                  <a:srgbClr val="000000"/>
                </a:solidFill>
                <a:latin typeface="Handyman"/>
              </a:rPr>
              <a:t>1. THỰC TRẠNG </a:t>
            </a:r>
            <a:endParaRPr lang="en-US" sz="5422" dirty="0">
              <a:solidFill>
                <a:srgbClr val="000000"/>
              </a:solidFill>
              <a:latin typeface="Handyman"/>
            </a:endParaRPr>
          </a:p>
        </p:txBody>
      </p:sp>
      <p:sp>
        <p:nvSpPr>
          <p:cNvPr id="8" name="Freeform 8"/>
          <p:cNvSpPr/>
          <p:nvPr/>
        </p:nvSpPr>
        <p:spPr>
          <a:xfrm>
            <a:off x="963930" y="7698552"/>
            <a:ext cx="1348740" cy="2345983"/>
          </a:xfrm>
          <a:custGeom>
            <a:avLst/>
            <a:gdLst/>
            <a:ahLst/>
            <a:cxnLst/>
            <a:rect l="l" t="t" r="r" b="b"/>
            <a:pathLst>
              <a:path w="1348740" h="2345983">
                <a:moveTo>
                  <a:pt x="0" y="0"/>
                </a:moveTo>
                <a:lnTo>
                  <a:pt x="1348740" y="0"/>
                </a:lnTo>
                <a:lnTo>
                  <a:pt x="1348740"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5970386" y="7698552"/>
            <a:ext cx="1348740" cy="2345983"/>
          </a:xfrm>
          <a:custGeom>
            <a:avLst/>
            <a:gdLst/>
            <a:ahLst/>
            <a:cxnLst/>
            <a:rect l="l" t="t" r="r" b="b"/>
            <a:pathLst>
              <a:path w="1348740" h="2345983">
                <a:moveTo>
                  <a:pt x="0" y="0"/>
                </a:moveTo>
                <a:lnTo>
                  <a:pt x="1348739" y="0"/>
                </a:lnTo>
                <a:lnTo>
                  <a:pt x="1348739"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6" name="Rounded Rectangle 5"/>
          <p:cNvSpPr/>
          <p:nvPr/>
        </p:nvSpPr>
        <p:spPr>
          <a:xfrm>
            <a:off x="7294061" y="1722612"/>
            <a:ext cx="3581400" cy="914400"/>
          </a:xfrm>
          <a:prstGeom prst="roundRect">
            <a:avLst/>
          </a:prstGeom>
          <a:solidFill>
            <a:srgbClr val="FFFF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smtClean="0">
                <a:solidFill>
                  <a:schemeClr val="accent6">
                    <a:lumMod val="75000"/>
                  </a:schemeClr>
                </a:solidFill>
                <a:latin typeface="Times New Roman" panose="02020603050405020304" pitchFamily="18" charset="0"/>
                <a:cs typeface="Times New Roman" panose="02020603050405020304" pitchFamily="18" charset="0"/>
              </a:rPr>
              <a:t>THUẬN LỢI</a:t>
            </a:r>
            <a:endParaRPr lang="en-US" sz="36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963930" y="3783432"/>
            <a:ext cx="16441372" cy="4623163"/>
          </a:xfrm>
          <a:prstGeom prst="roundRect">
            <a:avLst/>
          </a:prstGeom>
          <a:solidFill>
            <a:schemeClr val="accent5">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srgbClr val="FF0000"/>
                </a:solidFill>
                <a:latin typeface="+mj-lt"/>
              </a:rPr>
              <a:t>          </a:t>
            </a:r>
            <a:r>
              <a:rPr lang="vi-VN" sz="3600" dirty="0" smtClean="0">
                <a:solidFill>
                  <a:srgbClr val="FF0000"/>
                </a:solidFill>
                <a:latin typeface="+mj-lt"/>
              </a:rPr>
              <a:t>Được </a:t>
            </a:r>
            <a:r>
              <a:rPr lang="vi-VN" sz="3600" dirty="0">
                <a:solidFill>
                  <a:srgbClr val="FF0000"/>
                </a:solidFill>
                <a:latin typeface="+mj-lt"/>
              </a:rPr>
              <a:t>sự quan tâm chỉ đạo sát sao của ban lãnh đạo nhà trường.</a:t>
            </a:r>
            <a:endParaRPr lang="en-US" sz="3600" dirty="0">
              <a:solidFill>
                <a:srgbClr val="FF0000"/>
              </a:solidFill>
              <a:latin typeface="+mj-lt"/>
            </a:endParaRPr>
          </a:p>
          <a:p>
            <a:r>
              <a:rPr lang="vi-VN" sz="3600" dirty="0">
                <a:solidFill>
                  <a:srgbClr val="FF0000"/>
                </a:solidFill>
                <a:latin typeface="+mj-lt"/>
              </a:rPr>
              <a:t>       Một số cha mẹ rất quan tâm đến việc học tập của các con, nhiệt tình ủng hộ một số trang thiết bị cần thiết liên quan đến việc dạy và học tạo hình của cô và trẻ.</a:t>
            </a:r>
            <a:endParaRPr lang="en-US" sz="3600" dirty="0">
              <a:solidFill>
                <a:srgbClr val="FF0000"/>
              </a:solidFill>
              <a:latin typeface="+mj-lt"/>
            </a:endParaRPr>
          </a:p>
          <a:p>
            <a:r>
              <a:rPr lang="vi-VN" sz="3600" dirty="0">
                <a:solidFill>
                  <a:srgbClr val="FF0000"/>
                </a:solidFill>
                <a:latin typeface="+mj-lt"/>
              </a:rPr>
              <a:t>       Đồ dùng, đồ chơi, trang thiết bị phục vụ giảng dạy tương đối đầy đủ.</a:t>
            </a:r>
            <a:endParaRPr lang="en-US" sz="3600" dirty="0">
              <a:solidFill>
                <a:srgbClr val="FF0000"/>
              </a:solidFill>
              <a:latin typeface="+mj-lt"/>
            </a:endParaRPr>
          </a:p>
          <a:p>
            <a:r>
              <a:rPr lang="vi-VN" sz="3600" dirty="0">
                <a:solidFill>
                  <a:srgbClr val="FF0000"/>
                </a:solidFill>
                <a:latin typeface="+mj-lt"/>
              </a:rPr>
              <a:t>       Ban lãnh đạo nhà trường luôn tạo điều kiện cho giáo viên được nâng cao trình độ chuyên môn nghiệp vụ, tham gia dự giờ các tiết dạy mẫu, của đồng nghiệp để </a:t>
            </a:r>
            <a:r>
              <a:rPr lang="vi-VN" sz="3600" dirty="0" smtClean="0">
                <a:solidFill>
                  <a:srgbClr val="FF0000"/>
                </a:solidFill>
                <a:latin typeface="+mj-lt"/>
              </a:rPr>
              <a:t>học </a:t>
            </a:r>
            <a:r>
              <a:rPr lang="vi-VN" sz="3600" dirty="0">
                <a:solidFill>
                  <a:srgbClr val="FF0000"/>
                </a:solidFill>
                <a:latin typeface="+mj-lt"/>
              </a:rPr>
              <a:t>hỏi và rút kinh nghiệm.</a:t>
            </a:r>
            <a:endParaRPr lang="en-US" sz="3600" dirty="0">
              <a:solidFill>
                <a:srgbClr val="FF0000"/>
              </a:solidFill>
              <a:latin typeface="+mj-lt"/>
            </a:endParaRPr>
          </a:p>
          <a:p>
            <a:pPr algn="ctr"/>
            <a:endParaRPr lang="en-US" sz="3600" dirty="0">
              <a:solidFill>
                <a:schemeClr val="accent2"/>
              </a:solidFill>
              <a:latin typeface="+mj-lt"/>
            </a:endParaRPr>
          </a:p>
        </p:txBody>
      </p:sp>
      <p:sp>
        <p:nvSpPr>
          <p:cNvPr id="32" name="Down Arrow 31"/>
          <p:cNvSpPr/>
          <p:nvPr/>
        </p:nvSpPr>
        <p:spPr>
          <a:xfrm>
            <a:off x="8783297" y="2864782"/>
            <a:ext cx="426719" cy="6858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3318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randombar(horizontal)">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animBg="1"/>
      <p:bldP spid="12"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01000" y="0"/>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3" name="Freeform 3"/>
          <p:cNvSpPr/>
          <p:nvPr/>
        </p:nvSpPr>
        <p:spPr>
          <a:xfrm>
            <a:off x="0" y="337085"/>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4" name="Freeform 4"/>
          <p:cNvSpPr/>
          <p:nvPr/>
        </p:nvSpPr>
        <p:spPr>
          <a:xfrm>
            <a:off x="800100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5" name="Freeform 5"/>
          <p:cNvSpPr/>
          <p:nvPr/>
        </p:nvSpPr>
        <p:spPr>
          <a:xfrm>
            <a:off x="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8" name="Freeform 8"/>
          <p:cNvSpPr/>
          <p:nvPr/>
        </p:nvSpPr>
        <p:spPr>
          <a:xfrm>
            <a:off x="963930" y="7698552"/>
            <a:ext cx="1348740" cy="2345983"/>
          </a:xfrm>
          <a:custGeom>
            <a:avLst/>
            <a:gdLst/>
            <a:ahLst/>
            <a:cxnLst/>
            <a:rect l="l" t="t" r="r" b="b"/>
            <a:pathLst>
              <a:path w="1348740" h="2345983">
                <a:moveTo>
                  <a:pt x="0" y="0"/>
                </a:moveTo>
                <a:lnTo>
                  <a:pt x="1348740" y="0"/>
                </a:lnTo>
                <a:lnTo>
                  <a:pt x="1348740"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5970386" y="7698552"/>
            <a:ext cx="1348740" cy="2345983"/>
          </a:xfrm>
          <a:custGeom>
            <a:avLst/>
            <a:gdLst/>
            <a:ahLst/>
            <a:cxnLst/>
            <a:rect l="l" t="t" r="r" b="b"/>
            <a:pathLst>
              <a:path w="1348740" h="2345983">
                <a:moveTo>
                  <a:pt x="0" y="0"/>
                </a:moveTo>
                <a:lnTo>
                  <a:pt x="1348739" y="0"/>
                </a:lnTo>
                <a:lnTo>
                  <a:pt x="1348739"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2633" y="1473480"/>
            <a:ext cx="8382000" cy="7543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45929" y="1369873"/>
            <a:ext cx="8439465" cy="7543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TextBox 7"/>
          <p:cNvSpPr txBox="1"/>
          <p:nvPr/>
        </p:nvSpPr>
        <p:spPr>
          <a:xfrm>
            <a:off x="4267200" y="298086"/>
            <a:ext cx="9635122" cy="905248"/>
          </a:xfrm>
          <a:prstGeom prst="rect">
            <a:avLst/>
          </a:prstGeom>
        </p:spPr>
        <p:txBody>
          <a:bodyPr lIns="0" tIns="0" rIns="0" bIns="0" rtlCol="0" anchor="t">
            <a:spAutoFit/>
          </a:bodyPr>
          <a:lstStyle/>
          <a:p>
            <a:pPr algn="ctr">
              <a:lnSpc>
                <a:spcPts val="7590"/>
              </a:lnSpc>
            </a:pPr>
            <a:r>
              <a:rPr lang="en-US" sz="5422" dirty="0" smtClean="0">
                <a:solidFill>
                  <a:srgbClr val="000000"/>
                </a:solidFill>
                <a:latin typeface="Handyman"/>
              </a:rPr>
              <a:t>HÌNH ẢNH</a:t>
            </a:r>
            <a:endParaRPr lang="en-US" sz="5422" dirty="0">
              <a:solidFill>
                <a:srgbClr val="000000"/>
              </a:solidFill>
              <a:latin typeface="Handyman" panose="020B0604020202020204" charset="0"/>
            </a:endParaRPr>
          </a:p>
        </p:txBody>
      </p:sp>
    </p:spTree>
    <p:extLst>
      <p:ext uri="{BB962C8B-B14F-4D97-AF65-F5344CB8AC3E}">
        <p14:creationId xmlns:p14="http://schemas.microsoft.com/office/powerpoint/2010/main" val="23132963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2000"/>
                                        <p:tgtEl>
                                          <p:spTgt spid="13"/>
                                        </p:tgtEl>
                                      </p:cBhvr>
                                    </p:animEffect>
                                    <p:anim calcmode="lin" valueType="num">
                                      <p:cBhvr>
                                        <p:cTn id="22" dur="2000" fill="hold"/>
                                        <p:tgtEl>
                                          <p:spTgt spid="13"/>
                                        </p:tgtEl>
                                        <p:attrNameLst>
                                          <p:attrName>ppt_w</p:attrName>
                                        </p:attrNameLst>
                                      </p:cBhvr>
                                      <p:tavLst>
                                        <p:tav tm="0" fmla="#ppt_w*sin(2.5*pi*$)">
                                          <p:val>
                                            <p:fltVal val="0"/>
                                          </p:val>
                                        </p:tav>
                                        <p:tav tm="100000">
                                          <p:val>
                                            <p:fltVal val="1"/>
                                          </p:val>
                                        </p:tav>
                                      </p:tavLst>
                                    </p:anim>
                                    <p:anim calcmode="lin" valueType="num">
                                      <p:cBhvr>
                                        <p:cTn id="23" dur="2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01000" y="-84259"/>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3" name="Freeform 3"/>
          <p:cNvSpPr/>
          <p:nvPr/>
        </p:nvSpPr>
        <p:spPr>
          <a:xfrm>
            <a:off x="0" y="337085"/>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4" name="Freeform 4"/>
          <p:cNvSpPr/>
          <p:nvPr/>
        </p:nvSpPr>
        <p:spPr>
          <a:xfrm>
            <a:off x="800100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5" name="Freeform 5"/>
          <p:cNvSpPr/>
          <p:nvPr/>
        </p:nvSpPr>
        <p:spPr>
          <a:xfrm>
            <a:off x="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8" name="Freeform 8"/>
          <p:cNvSpPr/>
          <p:nvPr/>
        </p:nvSpPr>
        <p:spPr>
          <a:xfrm>
            <a:off x="963930" y="7698552"/>
            <a:ext cx="1348740" cy="2345983"/>
          </a:xfrm>
          <a:custGeom>
            <a:avLst/>
            <a:gdLst/>
            <a:ahLst/>
            <a:cxnLst/>
            <a:rect l="l" t="t" r="r" b="b"/>
            <a:pathLst>
              <a:path w="1348740" h="2345983">
                <a:moveTo>
                  <a:pt x="0" y="0"/>
                </a:moveTo>
                <a:lnTo>
                  <a:pt x="1348740" y="0"/>
                </a:lnTo>
                <a:lnTo>
                  <a:pt x="1348740"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5970386" y="7698552"/>
            <a:ext cx="1348740" cy="2345983"/>
          </a:xfrm>
          <a:custGeom>
            <a:avLst/>
            <a:gdLst/>
            <a:ahLst/>
            <a:cxnLst/>
            <a:rect l="l" t="t" r="r" b="b"/>
            <a:pathLst>
              <a:path w="1348740" h="2345983">
                <a:moveTo>
                  <a:pt x="0" y="0"/>
                </a:moveTo>
                <a:lnTo>
                  <a:pt x="1348739" y="0"/>
                </a:lnTo>
                <a:lnTo>
                  <a:pt x="1348739"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6" name="Rounded Rectangle 5"/>
          <p:cNvSpPr/>
          <p:nvPr/>
        </p:nvSpPr>
        <p:spPr>
          <a:xfrm>
            <a:off x="6613593" y="723900"/>
            <a:ext cx="4343400" cy="838200"/>
          </a:xfrm>
          <a:prstGeom prst="roundRect">
            <a:avLst/>
          </a:prstGeom>
          <a:solidFill>
            <a:srgbClr val="FFFF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smtClean="0">
                <a:solidFill>
                  <a:srgbClr val="C00000"/>
                </a:solidFill>
                <a:latin typeface="Times New Roman" panose="02020603050405020304" pitchFamily="18" charset="0"/>
                <a:cs typeface="Times New Roman" panose="02020603050405020304" pitchFamily="18" charset="0"/>
              </a:rPr>
              <a:t>KHÓ KHĂN</a:t>
            </a:r>
            <a:endParaRPr lang="en-US" sz="3600" b="1" dirty="0">
              <a:solidFill>
                <a:srgbClr val="C00000"/>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609600" y="2832835"/>
            <a:ext cx="16709526" cy="5940146"/>
          </a:xfrm>
          <a:prstGeom prst="roundRect">
            <a:avLst/>
          </a:prstGeom>
          <a:solidFill>
            <a:schemeClr val="accent5">
              <a:lumMod val="40000"/>
              <a:lumOff val="60000"/>
            </a:schemeClr>
          </a:solidFill>
        </p:spPr>
        <p:style>
          <a:lnRef idx="2">
            <a:schemeClr val="accent2"/>
          </a:lnRef>
          <a:fillRef idx="1">
            <a:schemeClr val="lt1"/>
          </a:fillRef>
          <a:effectRef idx="0">
            <a:schemeClr val="accent2"/>
          </a:effectRef>
          <a:fontRef idx="minor">
            <a:schemeClr val="dk1"/>
          </a:fontRef>
        </p:style>
        <p:txBody>
          <a:bodyPr rtlCol="0" anchor="ctr"/>
          <a:lstStyle/>
          <a:p>
            <a:r>
              <a:rPr lang="en-US" sz="3600" dirty="0" smtClean="0">
                <a:solidFill>
                  <a:srgbClr val="FF0000"/>
                </a:solidFill>
                <a:latin typeface="Times New Roman" panose="02020603050405020304" pitchFamily="18" charset="0"/>
                <a:cs typeface="Times New Roman" panose="02020603050405020304" pitchFamily="18" charset="0"/>
              </a:rPr>
              <a:t>        </a:t>
            </a:r>
            <a:r>
              <a:rPr lang="vi-VN" sz="3600" dirty="0" smtClean="0">
                <a:solidFill>
                  <a:srgbClr val="FF0000"/>
                </a:solidFill>
                <a:latin typeface="Times New Roman" panose="02020603050405020304" pitchFamily="18" charset="0"/>
                <a:cs typeface="Times New Roman" panose="02020603050405020304" pitchFamily="18" charset="0"/>
              </a:rPr>
              <a:t>Số </a:t>
            </a:r>
            <a:r>
              <a:rPr lang="vi-VN" sz="3600" dirty="0">
                <a:solidFill>
                  <a:srgbClr val="FF0000"/>
                </a:solidFill>
                <a:latin typeface="Times New Roman" panose="02020603050405020304" pitchFamily="18" charset="0"/>
                <a:cs typeface="Times New Roman" panose="02020603050405020304" pitchFamily="18" charset="0"/>
              </a:rPr>
              <a:t>trẻ trong lớp chiếm phần đông là học sinh dân tộc thiểu </a:t>
            </a:r>
            <a:r>
              <a:rPr lang="vi-VN" sz="3600" dirty="0" smtClean="0">
                <a:solidFill>
                  <a:srgbClr val="FF0000"/>
                </a:solidFill>
                <a:latin typeface="Times New Roman" panose="02020603050405020304" pitchFamily="18" charset="0"/>
                <a:cs typeface="Times New Roman" panose="02020603050405020304" pitchFamily="18" charset="0"/>
              </a:rPr>
              <a:t>số</a:t>
            </a:r>
            <a:endParaRPr lang="en-US" sz="3600" dirty="0">
              <a:solidFill>
                <a:srgbClr val="FF0000"/>
              </a:solidFill>
              <a:latin typeface="Times New Roman" panose="02020603050405020304" pitchFamily="18" charset="0"/>
              <a:cs typeface="Times New Roman" panose="02020603050405020304" pitchFamily="18" charset="0"/>
            </a:endParaRPr>
          </a:p>
          <a:p>
            <a:r>
              <a:rPr lang="vi-VN" sz="3600" dirty="0">
                <a:solidFill>
                  <a:srgbClr val="FF0000"/>
                </a:solidFill>
                <a:latin typeface="Times New Roman" panose="02020603050405020304" pitchFamily="18" charset="0"/>
                <a:cs typeface="Times New Roman" panose="02020603050405020304" pitchFamily="18" charset="0"/>
              </a:rPr>
              <a:t>        Đa phần các cháu chưa được theo học lớp mầm vì vậy kỹ năng tạo hình của trẻ còn hạn chế</a:t>
            </a:r>
            <a:endParaRPr lang="en-US" sz="3600" dirty="0">
              <a:solidFill>
                <a:srgbClr val="FF0000"/>
              </a:solidFill>
              <a:latin typeface="Times New Roman" panose="02020603050405020304" pitchFamily="18" charset="0"/>
              <a:cs typeface="Times New Roman" panose="02020603050405020304" pitchFamily="18" charset="0"/>
            </a:endParaRPr>
          </a:p>
          <a:p>
            <a:r>
              <a:rPr lang="vi-VN" sz="3600" dirty="0">
                <a:solidFill>
                  <a:srgbClr val="FF0000"/>
                </a:solidFill>
                <a:latin typeface="Times New Roman" panose="02020603050405020304" pitchFamily="18" charset="0"/>
                <a:cs typeface="Times New Roman" panose="02020603050405020304" pitchFamily="18" charset="0"/>
              </a:rPr>
              <a:t>        Một số trẻ ở nhà được cha mẹ nuông chiều nên không có tính tự lập, ỷ lại và không tích cực tham gia hoạt động;</a:t>
            </a:r>
            <a:endParaRPr lang="en-US" sz="3600" dirty="0">
              <a:solidFill>
                <a:srgbClr val="FF0000"/>
              </a:solidFill>
              <a:latin typeface="Times New Roman" panose="02020603050405020304" pitchFamily="18" charset="0"/>
              <a:cs typeface="Times New Roman" panose="02020603050405020304" pitchFamily="18" charset="0"/>
            </a:endParaRPr>
          </a:p>
          <a:p>
            <a:r>
              <a:rPr lang="vi-VN" sz="3600" dirty="0">
                <a:solidFill>
                  <a:srgbClr val="FF0000"/>
                </a:solidFill>
                <a:latin typeface="Times New Roman" panose="02020603050405020304" pitchFamily="18" charset="0"/>
                <a:cs typeface="Times New Roman" panose="02020603050405020304" pitchFamily="18" charset="0"/>
              </a:rPr>
              <a:t>       Đồ dùng, đồ chơi, nguyên vật liệu đã được đầu tư  nhưng chưa đa dạng, phong phú.</a:t>
            </a:r>
            <a:endParaRPr lang="en-US" sz="3600" dirty="0">
              <a:solidFill>
                <a:srgbClr val="FF0000"/>
              </a:solidFill>
              <a:latin typeface="Times New Roman" panose="02020603050405020304" pitchFamily="18" charset="0"/>
              <a:cs typeface="Times New Roman" panose="02020603050405020304" pitchFamily="18" charset="0"/>
            </a:endParaRPr>
          </a:p>
          <a:p>
            <a:r>
              <a:rPr lang="vi-VN" sz="3600" dirty="0">
                <a:solidFill>
                  <a:srgbClr val="FF0000"/>
                </a:solidFill>
                <a:latin typeface="Times New Roman" panose="02020603050405020304" pitchFamily="18" charset="0"/>
                <a:cs typeface="Times New Roman" panose="02020603050405020304" pitchFamily="18" charset="0"/>
              </a:rPr>
              <a:t>      Hình thức giáo viên tổ chức hoạt động tạo hình chưa được linh hoạt, hình ảnh, mẫu gợi ý chưa đa dạng, màu sắc chưa bắt mắt .</a:t>
            </a:r>
            <a:endParaRPr lang="en-US" sz="3600" dirty="0">
              <a:solidFill>
                <a:srgbClr val="FF0000"/>
              </a:solidFill>
              <a:latin typeface="Times New Roman" panose="02020603050405020304" pitchFamily="18" charset="0"/>
              <a:cs typeface="Times New Roman" panose="02020603050405020304" pitchFamily="18" charset="0"/>
            </a:endParaRPr>
          </a:p>
          <a:p>
            <a:pPr algn="ct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11" name="Down Arrow 10"/>
          <p:cNvSpPr/>
          <p:nvPr/>
        </p:nvSpPr>
        <p:spPr>
          <a:xfrm>
            <a:off x="8420803" y="1668923"/>
            <a:ext cx="533400" cy="101898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859109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01000" y="-84259"/>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3" name="Freeform 3"/>
          <p:cNvSpPr/>
          <p:nvPr/>
        </p:nvSpPr>
        <p:spPr>
          <a:xfrm>
            <a:off x="0" y="337085"/>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4" name="Freeform 4"/>
          <p:cNvSpPr/>
          <p:nvPr/>
        </p:nvSpPr>
        <p:spPr>
          <a:xfrm>
            <a:off x="800100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5" name="Freeform 5"/>
          <p:cNvSpPr/>
          <p:nvPr/>
        </p:nvSpPr>
        <p:spPr>
          <a:xfrm>
            <a:off x="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8" name="Freeform 8"/>
          <p:cNvSpPr/>
          <p:nvPr/>
        </p:nvSpPr>
        <p:spPr>
          <a:xfrm>
            <a:off x="963930" y="7698552"/>
            <a:ext cx="1348740" cy="2345983"/>
          </a:xfrm>
          <a:custGeom>
            <a:avLst/>
            <a:gdLst/>
            <a:ahLst/>
            <a:cxnLst/>
            <a:rect l="l" t="t" r="r" b="b"/>
            <a:pathLst>
              <a:path w="1348740" h="2345983">
                <a:moveTo>
                  <a:pt x="0" y="0"/>
                </a:moveTo>
                <a:lnTo>
                  <a:pt x="1348740" y="0"/>
                </a:lnTo>
                <a:lnTo>
                  <a:pt x="1348740"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5970386" y="7698552"/>
            <a:ext cx="1348740" cy="2345983"/>
          </a:xfrm>
          <a:custGeom>
            <a:avLst/>
            <a:gdLst/>
            <a:ahLst/>
            <a:cxnLst/>
            <a:rect l="l" t="t" r="r" b="b"/>
            <a:pathLst>
              <a:path w="1348740" h="2345983">
                <a:moveTo>
                  <a:pt x="0" y="0"/>
                </a:moveTo>
                <a:lnTo>
                  <a:pt x="1348739" y="0"/>
                </a:lnTo>
                <a:lnTo>
                  <a:pt x="1348739"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graphicFrame>
        <p:nvGraphicFramePr>
          <p:cNvPr id="10" name="Table 9"/>
          <p:cNvGraphicFramePr>
            <a:graphicFrameLocks noGrp="1"/>
          </p:cNvGraphicFramePr>
          <p:nvPr>
            <p:extLst>
              <p:ext uri="{D42A27DB-BD31-4B8C-83A1-F6EECF244321}">
                <p14:modId xmlns:p14="http://schemas.microsoft.com/office/powerpoint/2010/main" val="2494709347"/>
              </p:ext>
            </p:extLst>
          </p:nvPr>
        </p:nvGraphicFramePr>
        <p:xfrm>
          <a:off x="762000" y="2171701"/>
          <a:ext cx="16840201" cy="4634512"/>
        </p:xfrm>
        <a:graphic>
          <a:graphicData uri="http://schemas.openxmlformats.org/drawingml/2006/table">
            <a:tbl>
              <a:tblPr firstRow="1" bandRow="1">
                <a:tableStyleId>{7DF18680-E054-41AD-8BC1-D1AEF772440D}</a:tableStyleId>
              </a:tblPr>
              <a:tblGrid>
                <a:gridCol w="1206171"/>
                <a:gridCol w="4622965"/>
                <a:gridCol w="1388093"/>
                <a:gridCol w="2405743"/>
                <a:gridCol w="2405743"/>
                <a:gridCol w="2405743"/>
                <a:gridCol w="2405743"/>
              </a:tblGrid>
              <a:tr h="579508">
                <a:tc rowSpan="2">
                  <a:txBody>
                    <a:bodyPr/>
                    <a:lstStyle/>
                    <a:p>
                      <a:pPr algn="ctr"/>
                      <a:r>
                        <a:rPr lang="en-US" sz="2800" b="1" dirty="0" smtClean="0">
                          <a:solidFill>
                            <a:schemeClr val="tx1"/>
                          </a:solidFill>
                          <a:latin typeface="Times New Roman" panose="02020603050405020304" pitchFamily="18" charset="0"/>
                          <a:cs typeface="Times New Roman" panose="02020603050405020304" pitchFamily="18" charset="0"/>
                        </a:rPr>
                        <a:t>STT</a:t>
                      </a:r>
                      <a:endParaRPr lang="en-US" sz="2800" b="1"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B0F0"/>
                    </a:solidFill>
                  </a:tcPr>
                </a:tc>
                <a:tc rowSpan="2">
                  <a:txBody>
                    <a:bodyPr/>
                    <a:lstStyle/>
                    <a:p>
                      <a:pPr algn="ctr"/>
                      <a:r>
                        <a:rPr lang="en-US" sz="2800" b="1" dirty="0" smtClean="0">
                          <a:solidFill>
                            <a:schemeClr val="tx1"/>
                          </a:solidFill>
                          <a:latin typeface="Times New Roman" panose="02020603050405020304" pitchFamily="18" charset="0"/>
                          <a:cs typeface="Times New Roman" panose="02020603050405020304" pitchFamily="18" charset="0"/>
                        </a:rPr>
                        <a:t>NỘI</a:t>
                      </a:r>
                      <a:r>
                        <a:rPr lang="en-US" sz="2800" b="1" baseline="0" dirty="0" smtClean="0">
                          <a:solidFill>
                            <a:schemeClr val="tx1"/>
                          </a:solidFill>
                          <a:latin typeface="Times New Roman" panose="02020603050405020304" pitchFamily="18" charset="0"/>
                          <a:cs typeface="Times New Roman" panose="02020603050405020304" pitchFamily="18" charset="0"/>
                        </a:rPr>
                        <a:t> DUNG</a:t>
                      </a:r>
                      <a:endParaRPr lang="en-US" sz="2800" b="1"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B0F0"/>
                    </a:solidFill>
                  </a:tcPr>
                </a:tc>
                <a:tc rowSpan="2">
                  <a:txBody>
                    <a:bodyPr/>
                    <a:lstStyle/>
                    <a:p>
                      <a:pPr algn="ctr"/>
                      <a:r>
                        <a:rPr lang="en-US" sz="2800" b="1" dirty="0" smtClean="0">
                          <a:solidFill>
                            <a:schemeClr val="tx1"/>
                          </a:solidFill>
                          <a:latin typeface="Times New Roman" panose="02020603050405020304" pitchFamily="18" charset="0"/>
                          <a:cs typeface="Times New Roman" panose="02020603050405020304" pitchFamily="18" charset="0"/>
                        </a:rPr>
                        <a:t>TỔNG</a:t>
                      </a:r>
                      <a:r>
                        <a:rPr lang="en-US" sz="2800" b="1" baseline="0" dirty="0" smtClean="0">
                          <a:solidFill>
                            <a:schemeClr val="tx1"/>
                          </a:solidFill>
                          <a:latin typeface="Times New Roman" panose="02020603050405020304" pitchFamily="18" charset="0"/>
                          <a:cs typeface="Times New Roman" panose="02020603050405020304" pitchFamily="18" charset="0"/>
                        </a:rPr>
                        <a:t> SỐ TRẺ</a:t>
                      </a:r>
                      <a:endParaRPr lang="en-US" sz="2800" b="1"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B0F0"/>
                    </a:solidFill>
                  </a:tcPr>
                </a:tc>
                <a:tc gridSpan="2">
                  <a:txBody>
                    <a:bodyPr/>
                    <a:lstStyle/>
                    <a:p>
                      <a:pPr algn="ctr"/>
                      <a:r>
                        <a:rPr lang="en-US" sz="2800" b="1" dirty="0" smtClean="0">
                          <a:solidFill>
                            <a:schemeClr val="tx1"/>
                          </a:solidFill>
                          <a:latin typeface="Times New Roman" panose="02020603050405020304" pitchFamily="18" charset="0"/>
                          <a:cs typeface="Times New Roman" panose="02020603050405020304" pitchFamily="18" charset="0"/>
                        </a:rPr>
                        <a:t>ĐẠT</a:t>
                      </a:r>
                      <a:r>
                        <a:rPr lang="en-US" sz="2800" b="1" baseline="0" dirty="0" smtClean="0">
                          <a:solidFill>
                            <a:schemeClr val="tx1"/>
                          </a:solidFill>
                          <a:latin typeface="Times New Roman" panose="02020603050405020304" pitchFamily="18" charset="0"/>
                          <a:cs typeface="Times New Roman" panose="02020603050405020304" pitchFamily="18" charset="0"/>
                        </a:rPr>
                        <a:t> YÊU CẦU</a:t>
                      </a:r>
                      <a:endParaRPr lang="en-US" sz="2800" b="1"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B0F0"/>
                    </a:solidFill>
                  </a:tcPr>
                </a:tc>
                <a:tc hMerge="1">
                  <a:txBody>
                    <a:bodyPr/>
                    <a:lstStyle/>
                    <a:p>
                      <a:endParaRPr lang="en-US" dirty="0"/>
                    </a:p>
                  </a:txBody>
                  <a:tcPr/>
                </a:tc>
                <a:tc gridSpan="2">
                  <a:txBody>
                    <a:bodyPr/>
                    <a:lstStyle/>
                    <a:p>
                      <a:pPr algn="ctr"/>
                      <a:r>
                        <a:rPr lang="en-US" sz="2800" b="1" dirty="0" smtClean="0">
                          <a:solidFill>
                            <a:schemeClr val="tx1"/>
                          </a:solidFill>
                          <a:latin typeface="Times New Roman" panose="02020603050405020304" pitchFamily="18" charset="0"/>
                          <a:cs typeface="Times New Roman" panose="02020603050405020304" pitchFamily="18" charset="0"/>
                        </a:rPr>
                        <a:t>CHƯA</a:t>
                      </a:r>
                      <a:r>
                        <a:rPr lang="en-US" sz="2800" b="1" baseline="0" dirty="0" smtClean="0">
                          <a:solidFill>
                            <a:schemeClr val="tx1"/>
                          </a:solidFill>
                          <a:latin typeface="Times New Roman" panose="02020603050405020304" pitchFamily="18" charset="0"/>
                          <a:cs typeface="Times New Roman" panose="02020603050405020304" pitchFamily="18" charset="0"/>
                        </a:rPr>
                        <a:t> ĐẠT YÊU CẦU</a:t>
                      </a:r>
                      <a:endParaRPr lang="en-US" sz="2800" b="1"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B0F0"/>
                    </a:solidFill>
                  </a:tcPr>
                </a:tc>
                <a:tc hMerge="1">
                  <a:txBody>
                    <a:bodyPr/>
                    <a:lstStyle/>
                    <a:p>
                      <a:endParaRPr lang="en-US" dirty="0"/>
                    </a:p>
                  </a:txBody>
                  <a:tcPr/>
                </a:tc>
              </a:tr>
              <a:tr h="579508">
                <a:tc vMerge="1">
                  <a:txBody>
                    <a:bodyPr/>
                    <a:lstStyle/>
                    <a:p>
                      <a:endParaRPr lang="en-US" dirty="0"/>
                    </a:p>
                  </a:txBody>
                  <a:tcPr/>
                </a:tc>
                <a:tc vMerge="1">
                  <a:txBody>
                    <a:bodyPr/>
                    <a:lstStyle/>
                    <a:p>
                      <a:endParaRPr lang="en-US" dirty="0"/>
                    </a:p>
                  </a:txBody>
                  <a:tcPr/>
                </a:tc>
                <a:tc vMerge="1">
                  <a:txBody>
                    <a:bodyPr/>
                    <a:lstStyle/>
                    <a:p>
                      <a:endParaRPr lang="en-US" dirty="0"/>
                    </a:p>
                  </a:txBody>
                  <a:tcPr/>
                </a:tc>
                <a:tc>
                  <a:txBody>
                    <a:bodyPr/>
                    <a:lstStyle/>
                    <a:p>
                      <a:pPr algn="ctr"/>
                      <a:r>
                        <a:rPr lang="en-US" sz="2800" b="1" dirty="0" smtClean="0">
                          <a:solidFill>
                            <a:schemeClr val="tx1"/>
                          </a:solidFill>
                          <a:latin typeface="Times New Roman" panose="02020603050405020304" pitchFamily="18" charset="0"/>
                          <a:cs typeface="Times New Roman" panose="02020603050405020304" pitchFamily="18" charset="0"/>
                        </a:rPr>
                        <a:t>SỐ</a:t>
                      </a:r>
                      <a:r>
                        <a:rPr lang="en-US" sz="2800" b="1" baseline="0" dirty="0" smtClean="0">
                          <a:solidFill>
                            <a:schemeClr val="tx1"/>
                          </a:solidFill>
                          <a:latin typeface="Times New Roman" panose="02020603050405020304" pitchFamily="18" charset="0"/>
                          <a:cs typeface="Times New Roman" panose="02020603050405020304" pitchFamily="18" charset="0"/>
                        </a:rPr>
                        <a:t> TRẺ</a:t>
                      </a:r>
                      <a:endParaRPr lang="en-US" sz="2800" b="1"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B0F0"/>
                    </a:solidFill>
                  </a:tcPr>
                </a:tc>
                <a:tc>
                  <a:txBody>
                    <a:bodyPr/>
                    <a:lstStyle/>
                    <a:p>
                      <a:pPr algn="ctr"/>
                      <a:r>
                        <a:rPr lang="en-US" sz="2800" b="1" dirty="0" smtClean="0">
                          <a:solidFill>
                            <a:schemeClr val="tx1"/>
                          </a:solidFill>
                          <a:latin typeface="Times New Roman" panose="02020603050405020304" pitchFamily="18" charset="0"/>
                          <a:cs typeface="Times New Roman" panose="02020603050405020304" pitchFamily="18" charset="0"/>
                        </a:rPr>
                        <a:t>TỶ</a:t>
                      </a:r>
                      <a:r>
                        <a:rPr lang="en-US" sz="2800" b="1" baseline="0" dirty="0" smtClean="0">
                          <a:solidFill>
                            <a:schemeClr val="tx1"/>
                          </a:solidFill>
                          <a:latin typeface="Times New Roman" panose="02020603050405020304" pitchFamily="18" charset="0"/>
                          <a:cs typeface="Times New Roman" panose="02020603050405020304" pitchFamily="18" charset="0"/>
                        </a:rPr>
                        <a:t> LỆ %</a:t>
                      </a:r>
                      <a:endParaRPr lang="en-US" sz="2800" b="1"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B0F0"/>
                    </a:solidFill>
                  </a:tcPr>
                </a:tc>
                <a:tc>
                  <a:txBody>
                    <a:bodyPr/>
                    <a:lstStyle/>
                    <a:p>
                      <a:pPr algn="ctr"/>
                      <a:r>
                        <a:rPr lang="en-US" sz="2800" b="1" dirty="0" smtClean="0">
                          <a:solidFill>
                            <a:schemeClr val="tx1"/>
                          </a:solidFill>
                          <a:latin typeface="Times New Roman" panose="02020603050405020304" pitchFamily="18" charset="0"/>
                          <a:cs typeface="Times New Roman" panose="02020603050405020304" pitchFamily="18" charset="0"/>
                        </a:rPr>
                        <a:t>SỐ</a:t>
                      </a:r>
                      <a:r>
                        <a:rPr lang="en-US" sz="2800" b="1" baseline="0" dirty="0" smtClean="0">
                          <a:solidFill>
                            <a:schemeClr val="tx1"/>
                          </a:solidFill>
                          <a:latin typeface="Times New Roman" panose="02020603050405020304" pitchFamily="18" charset="0"/>
                          <a:cs typeface="Times New Roman" panose="02020603050405020304" pitchFamily="18" charset="0"/>
                        </a:rPr>
                        <a:t> TRẺ</a:t>
                      </a:r>
                      <a:endParaRPr lang="en-US" sz="2800" b="1"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B0F0"/>
                    </a:solidFill>
                  </a:tcPr>
                </a:tc>
                <a:tc>
                  <a:txBody>
                    <a:bodyPr/>
                    <a:lstStyle/>
                    <a:p>
                      <a:pPr algn="ctr"/>
                      <a:r>
                        <a:rPr lang="en-US" sz="2800" b="1" dirty="0" smtClean="0">
                          <a:solidFill>
                            <a:schemeClr val="tx1"/>
                          </a:solidFill>
                          <a:latin typeface="Times New Roman" panose="02020603050405020304" pitchFamily="18" charset="0"/>
                          <a:cs typeface="Times New Roman" panose="02020603050405020304" pitchFamily="18" charset="0"/>
                        </a:rPr>
                        <a:t>TỶ</a:t>
                      </a:r>
                      <a:r>
                        <a:rPr lang="en-US" sz="2800" b="1" baseline="0" dirty="0" smtClean="0">
                          <a:solidFill>
                            <a:schemeClr val="tx1"/>
                          </a:solidFill>
                          <a:latin typeface="Times New Roman" panose="02020603050405020304" pitchFamily="18" charset="0"/>
                          <a:cs typeface="Times New Roman" panose="02020603050405020304" pitchFamily="18" charset="0"/>
                        </a:rPr>
                        <a:t> LỆ %</a:t>
                      </a:r>
                      <a:endParaRPr lang="en-US" sz="2800" b="1"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B0F0"/>
                    </a:solidFill>
                  </a:tcPr>
                </a:tc>
              </a:tr>
              <a:tr h="713953">
                <a:tc>
                  <a:txBody>
                    <a:bodyPr/>
                    <a:lstStyle/>
                    <a:p>
                      <a:r>
                        <a:rPr lang="en-US" sz="2800" dirty="0" smtClean="0">
                          <a:latin typeface="Times New Roman" panose="02020603050405020304" pitchFamily="18" charset="0"/>
                          <a:cs typeface="Times New Roman" panose="02020603050405020304" pitchFamily="18" charset="0"/>
                        </a:rPr>
                        <a:t>1</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en-US" sz="2800" dirty="0" err="1" smtClean="0">
                          <a:latin typeface="Times New Roman" panose="02020603050405020304" pitchFamily="18" charset="0"/>
                          <a:cs typeface="Times New Roman" panose="02020603050405020304" pitchFamily="18" charset="0"/>
                        </a:rPr>
                        <a:t>Trẻ</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hứng</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thú</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khi</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tham</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gia</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hoạt</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động</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tạo</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hình</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smtClean="0">
                          <a:latin typeface="Times New Roman" panose="02020603050405020304" pitchFamily="18" charset="0"/>
                          <a:cs typeface="Times New Roman" panose="02020603050405020304" pitchFamily="18" charset="0"/>
                        </a:rPr>
                        <a:t>20</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smtClean="0">
                          <a:latin typeface="Times New Roman" panose="02020603050405020304" pitchFamily="18" charset="0"/>
                          <a:cs typeface="Times New Roman" panose="02020603050405020304" pitchFamily="18" charset="0"/>
                        </a:rPr>
                        <a:t>12</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smtClean="0">
                          <a:latin typeface="Times New Roman" panose="02020603050405020304" pitchFamily="18" charset="0"/>
                          <a:cs typeface="Times New Roman" panose="02020603050405020304" pitchFamily="18" charset="0"/>
                        </a:rPr>
                        <a:t>60</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smtClean="0">
                          <a:latin typeface="Times New Roman" panose="02020603050405020304" pitchFamily="18" charset="0"/>
                          <a:cs typeface="Times New Roman" panose="02020603050405020304" pitchFamily="18" charset="0"/>
                        </a:rPr>
                        <a:t>8</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smtClean="0">
                          <a:latin typeface="Times New Roman" panose="02020603050405020304" pitchFamily="18" charset="0"/>
                          <a:cs typeface="Times New Roman" panose="02020603050405020304" pitchFamily="18" charset="0"/>
                        </a:rPr>
                        <a:t>40</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579508">
                <a:tc>
                  <a:txBody>
                    <a:bodyPr/>
                    <a:lstStyle/>
                    <a:p>
                      <a:r>
                        <a:rPr lang="en-US" sz="2800" dirty="0" smtClean="0">
                          <a:latin typeface="Times New Roman" panose="02020603050405020304" pitchFamily="18" charset="0"/>
                          <a:cs typeface="Times New Roman" panose="02020603050405020304" pitchFamily="18" charset="0"/>
                        </a:rPr>
                        <a:t>2</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en-US" sz="2800" dirty="0" err="1" smtClean="0">
                          <a:latin typeface="Times New Roman" panose="02020603050405020304" pitchFamily="18" charset="0"/>
                          <a:cs typeface="Times New Roman" panose="02020603050405020304" pitchFamily="18" charset="0"/>
                        </a:rPr>
                        <a:t>Khả</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năng</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tập</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trung</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chú</a:t>
                      </a:r>
                      <a:r>
                        <a:rPr lang="en-US" sz="2800" baseline="0" dirty="0" smtClean="0">
                          <a:latin typeface="Times New Roman" panose="02020603050405020304" pitchFamily="18" charset="0"/>
                          <a:cs typeface="Times New Roman" panose="02020603050405020304" pitchFamily="18" charset="0"/>
                        </a:rPr>
                        <a:t> ý</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smtClean="0">
                          <a:latin typeface="Times New Roman" panose="02020603050405020304" pitchFamily="18" charset="0"/>
                          <a:cs typeface="Times New Roman" panose="02020603050405020304" pitchFamily="18" charset="0"/>
                        </a:rPr>
                        <a:t>20</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smtClean="0">
                          <a:latin typeface="Times New Roman" panose="02020603050405020304" pitchFamily="18" charset="0"/>
                          <a:cs typeface="Times New Roman" panose="02020603050405020304" pitchFamily="18" charset="0"/>
                        </a:rPr>
                        <a:t>11</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smtClean="0">
                          <a:latin typeface="Times New Roman" panose="02020603050405020304" pitchFamily="18" charset="0"/>
                          <a:cs typeface="Times New Roman" panose="02020603050405020304" pitchFamily="18" charset="0"/>
                        </a:rPr>
                        <a:t>55</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smtClean="0">
                          <a:latin typeface="Times New Roman" panose="02020603050405020304" pitchFamily="18" charset="0"/>
                          <a:cs typeface="Times New Roman" panose="02020603050405020304" pitchFamily="18" charset="0"/>
                        </a:rPr>
                        <a:t>9</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smtClean="0">
                          <a:latin typeface="Times New Roman" panose="02020603050405020304" pitchFamily="18" charset="0"/>
                          <a:cs typeface="Times New Roman" panose="02020603050405020304" pitchFamily="18" charset="0"/>
                        </a:rPr>
                        <a:t>45</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579508">
                <a:tc>
                  <a:txBody>
                    <a:bodyPr/>
                    <a:lstStyle/>
                    <a:p>
                      <a:r>
                        <a:rPr lang="en-US" sz="2800" dirty="0" smtClean="0">
                          <a:latin typeface="Times New Roman" panose="02020603050405020304" pitchFamily="18" charset="0"/>
                          <a:cs typeface="Times New Roman" panose="02020603050405020304" pitchFamily="18" charset="0"/>
                        </a:rPr>
                        <a:t>3</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en-US" sz="2800" dirty="0" err="1" smtClean="0">
                          <a:latin typeface="Times New Roman" panose="02020603050405020304" pitchFamily="18" charset="0"/>
                          <a:cs typeface="Times New Roman" panose="02020603050405020304" pitchFamily="18" charset="0"/>
                        </a:rPr>
                        <a:t>Kỹ</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năng</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vẽ</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smtClean="0">
                          <a:latin typeface="Times New Roman" panose="02020603050405020304" pitchFamily="18" charset="0"/>
                          <a:cs typeface="Times New Roman" panose="02020603050405020304" pitchFamily="18" charset="0"/>
                        </a:rPr>
                        <a:t>20</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smtClean="0">
                          <a:latin typeface="Times New Roman" panose="02020603050405020304" pitchFamily="18" charset="0"/>
                          <a:cs typeface="Times New Roman" panose="02020603050405020304" pitchFamily="18" charset="0"/>
                        </a:rPr>
                        <a:t>11</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smtClean="0">
                          <a:latin typeface="Times New Roman" panose="02020603050405020304" pitchFamily="18" charset="0"/>
                          <a:cs typeface="Times New Roman" panose="02020603050405020304" pitchFamily="18" charset="0"/>
                        </a:rPr>
                        <a:t>55</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smtClean="0">
                          <a:latin typeface="Times New Roman" panose="02020603050405020304" pitchFamily="18" charset="0"/>
                          <a:cs typeface="Times New Roman" panose="02020603050405020304" pitchFamily="18" charset="0"/>
                        </a:rPr>
                        <a:t>9</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smtClean="0">
                          <a:latin typeface="Times New Roman" panose="02020603050405020304" pitchFamily="18" charset="0"/>
                          <a:cs typeface="Times New Roman" panose="02020603050405020304" pitchFamily="18" charset="0"/>
                        </a:rPr>
                        <a:t>45</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579508">
                <a:tc>
                  <a:txBody>
                    <a:bodyPr/>
                    <a:lstStyle/>
                    <a:p>
                      <a:r>
                        <a:rPr lang="en-US" sz="2800" dirty="0" smtClean="0">
                          <a:latin typeface="Times New Roman" panose="02020603050405020304" pitchFamily="18" charset="0"/>
                          <a:cs typeface="Times New Roman" panose="02020603050405020304" pitchFamily="18" charset="0"/>
                        </a:rPr>
                        <a:t>4</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en-US" sz="2800" dirty="0" err="1" smtClean="0">
                          <a:latin typeface="Times New Roman" panose="02020603050405020304" pitchFamily="18" charset="0"/>
                          <a:cs typeface="Times New Roman" panose="02020603050405020304" pitchFamily="18" charset="0"/>
                        </a:rPr>
                        <a:t>Kỹ</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năng</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phối</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và</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tô</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màu</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smtClean="0">
                          <a:latin typeface="Times New Roman" panose="02020603050405020304" pitchFamily="18" charset="0"/>
                          <a:cs typeface="Times New Roman" panose="02020603050405020304" pitchFamily="18" charset="0"/>
                        </a:rPr>
                        <a:t>20</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smtClean="0">
                          <a:latin typeface="Times New Roman" panose="02020603050405020304" pitchFamily="18" charset="0"/>
                          <a:cs typeface="Times New Roman" panose="02020603050405020304" pitchFamily="18" charset="0"/>
                        </a:rPr>
                        <a:t>7</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smtClean="0">
                          <a:latin typeface="Times New Roman" panose="02020603050405020304" pitchFamily="18" charset="0"/>
                          <a:cs typeface="Times New Roman" panose="02020603050405020304" pitchFamily="18" charset="0"/>
                        </a:rPr>
                        <a:t>35</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smtClean="0">
                          <a:latin typeface="Times New Roman" panose="02020603050405020304" pitchFamily="18" charset="0"/>
                          <a:cs typeface="Times New Roman" panose="02020603050405020304" pitchFamily="18" charset="0"/>
                        </a:rPr>
                        <a:t>13</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smtClean="0">
                          <a:latin typeface="Times New Roman" panose="02020603050405020304" pitchFamily="18" charset="0"/>
                          <a:cs typeface="Times New Roman" panose="02020603050405020304" pitchFamily="18" charset="0"/>
                        </a:rPr>
                        <a:t>65</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579508">
                <a:tc>
                  <a:txBody>
                    <a:bodyPr/>
                    <a:lstStyle/>
                    <a:p>
                      <a:r>
                        <a:rPr lang="en-US" sz="2800" dirty="0" smtClean="0">
                          <a:latin typeface="Times New Roman" panose="02020603050405020304" pitchFamily="18" charset="0"/>
                          <a:cs typeface="Times New Roman" panose="02020603050405020304" pitchFamily="18" charset="0"/>
                        </a:rPr>
                        <a:t>5</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en-US" sz="2800" dirty="0" err="1" smtClean="0">
                          <a:latin typeface="Times New Roman" panose="02020603050405020304" pitchFamily="18" charset="0"/>
                          <a:cs typeface="Times New Roman" panose="02020603050405020304" pitchFamily="18" charset="0"/>
                        </a:rPr>
                        <a:t>Khả</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năng</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sáng</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tạo</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smtClean="0">
                          <a:latin typeface="Times New Roman" panose="02020603050405020304" pitchFamily="18" charset="0"/>
                          <a:cs typeface="Times New Roman" panose="02020603050405020304" pitchFamily="18" charset="0"/>
                        </a:rPr>
                        <a:t>20</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smtClean="0">
                          <a:latin typeface="Times New Roman" panose="02020603050405020304" pitchFamily="18" charset="0"/>
                          <a:cs typeface="Times New Roman" panose="02020603050405020304" pitchFamily="18" charset="0"/>
                        </a:rPr>
                        <a:t>8</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smtClean="0">
                          <a:latin typeface="Times New Roman" panose="02020603050405020304" pitchFamily="18" charset="0"/>
                          <a:cs typeface="Times New Roman" panose="02020603050405020304" pitchFamily="18" charset="0"/>
                        </a:rPr>
                        <a:t>36</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smtClean="0">
                          <a:latin typeface="Times New Roman" panose="02020603050405020304" pitchFamily="18" charset="0"/>
                          <a:cs typeface="Times New Roman" panose="02020603050405020304" pitchFamily="18" charset="0"/>
                        </a:rPr>
                        <a:t>12</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2800" dirty="0" smtClean="0">
                          <a:latin typeface="Times New Roman" panose="02020603050405020304" pitchFamily="18" charset="0"/>
                          <a:cs typeface="Times New Roman" panose="02020603050405020304" pitchFamily="18" charset="0"/>
                        </a:rPr>
                        <a:t>64</a:t>
                      </a:r>
                      <a:endParaRPr lang="en-US" sz="2800" dirty="0">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bl>
          </a:graphicData>
        </a:graphic>
      </p:graphicFrame>
      <p:sp>
        <p:nvSpPr>
          <p:cNvPr id="12" name="TextBox 7"/>
          <p:cNvSpPr txBox="1"/>
          <p:nvPr/>
        </p:nvSpPr>
        <p:spPr>
          <a:xfrm>
            <a:off x="1905000" y="298086"/>
            <a:ext cx="14478000" cy="974626"/>
          </a:xfrm>
          <a:prstGeom prst="rect">
            <a:avLst/>
          </a:prstGeom>
        </p:spPr>
        <p:txBody>
          <a:bodyPr wrap="square" lIns="0" tIns="0" rIns="0" bIns="0" rtlCol="0" anchor="t">
            <a:spAutoFit/>
          </a:bodyPr>
          <a:lstStyle/>
          <a:p>
            <a:pPr algn="ctr">
              <a:lnSpc>
                <a:spcPts val="7590"/>
              </a:lnSpc>
            </a:pPr>
            <a:r>
              <a:rPr lang="en-US" sz="5422" dirty="0" smtClean="0">
                <a:solidFill>
                  <a:srgbClr val="000000"/>
                </a:solidFill>
                <a:latin typeface="Handyman"/>
              </a:rPr>
              <a:t>* </a:t>
            </a:r>
            <a:r>
              <a:rPr lang="en-US" sz="5422" dirty="0" err="1" smtClean="0">
                <a:solidFill>
                  <a:srgbClr val="000000"/>
                </a:solidFill>
                <a:latin typeface="Handyman"/>
              </a:rPr>
              <a:t>Khảo</a:t>
            </a:r>
            <a:r>
              <a:rPr lang="en-US" sz="5422" dirty="0" smtClean="0">
                <a:solidFill>
                  <a:srgbClr val="000000"/>
                </a:solidFill>
                <a:latin typeface="Handyman"/>
              </a:rPr>
              <a:t> </a:t>
            </a:r>
            <a:r>
              <a:rPr lang="en-US" sz="5422" dirty="0" err="1" smtClean="0">
                <a:solidFill>
                  <a:srgbClr val="000000"/>
                </a:solidFill>
                <a:latin typeface="Handyman"/>
              </a:rPr>
              <a:t>sát</a:t>
            </a:r>
            <a:r>
              <a:rPr lang="en-US" sz="5422" dirty="0" smtClean="0">
                <a:solidFill>
                  <a:srgbClr val="000000"/>
                </a:solidFill>
                <a:latin typeface="Handyman"/>
              </a:rPr>
              <a:t> </a:t>
            </a:r>
            <a:r>
              <a:rPr lang="en-US" sz="5422" dirty="0" err="1" smtClean="0">
                <a:solidFill>
                  <a:srgbClr val="000000"/>
                </a:solidFill>
                <a:latin typeface="Handyman"/>
              </a:rPr>
              <a:t>thực</a:t>
            </a:r>
            <a:r>
              <a:rPr lang="en-US" sz="5422" dirty="0" smtClean="0">
                <a:solidFill>
                  <a:srgbClr val="000000"/>
                </a:solidFill>
                <a:latin typeface="Handyman"/>
              </a:rPr>
              <a:t> </a:t>
            </a:r>
            <a:r>
              <a:rPr lang="en-US" sz="5422" dirty="0" err="1" smtClean="0">
                <a:solidFill>
                  <a:srgbClr val="000000"/>
                </a:solidFill>
                <a:latin typeface="Handyman"/>
              </a:rPr>
              <a:t>trạng</a:t>
            </a:r>
            <a:r>
              <a:rPr lang="en-US" sz="5422" dirty="0" smtClean="0">
                <a:solidFill>
                  <a:srgbClr val="000000"/>
                </a:solidFill>
                <a:latin typeface="Handyman"/>
              </a:rPr>
              <a:t> </a:t>
            </a:r>
            <a:r>
              <a:rPr lang="en-US" sz="5422" dirty="0" err="1" smtClean="0">
                <a:solidFill>
                  <a:srgbClr val="000000"/>
                </a:solidFill>
                <a:latin typeface="Handyman"/>
              </a:rPr>
              <a:t>đầu</a:t>
            </a:r>
            <a:r>
              <a:rPr lang="en-US" sz="5422" dirty="0" smtClean="0">
                <a:solidFill>
                  <a:srgbClr val="000000"/>
                </a:solidFill>
                <a:latin typeface="Handyman"/>
              </a:rPr>
              <a:t> </a:t>
            </a:r>
            <a:r>
              <a:rPr lang="en-US" sz="5422" dirty="0" err="1" smtClean="0">
                <a:solidFill>
                  <a:srgbClr val="000000"/>
                </a:solidFill>
                <a:latin typeface="Handyman"/>
              </a:rPr>
              <a:t>năm</a:t>
            </a:r>
            <a:r>
              <a:rPr lang="en-US" sz="5422" dirty="0" smtClean="0">
                <a:solidFill>
                  <a:srgbClr val="000000"/>
                </a:solidFill>
                <a:latin typeface="Handyman"/>
              </a:rPr>
              <a:t> </a:t>
            </a:r>
            <a:r>
              <a:rPr lang="en-US" sz="5422" dirty="0" err="1" smtClean="0">
                <a:solidFill>
                  <a:srgbClr val="000000"/>
                </a:solidFill>
                <a:latin typeface="Handyman"/>
              </a:rPr>
              <a:t>cho</a:t>
            </a:r>
            <a:r>
              <a:rPr lang="en-US" sz="5422" dirty="0" smtClean="0">
                <a:solidFill>
                  <a:srgbClr val="000000"/>
                </a:solidFill>
                <a:latin typeface="Handyman"/>
              </a:rPr>
              <a:t> </a:t>
            </a:r>
            <a:r>
              <a:rPr lang="en-US" sz="5422" dirty="0" err="1" smtClean="0">
                <a:solidFill>
                  <a:srgbClr val="000000"/>
                </a:solidFill>
                <a:latin typeface="Handyman"/>
              </a:rPr>
              <a:t>thấy</a:t>
            </a:r>
            <a:r>
              <a:rPr lang="en-US" sz="5422" dirty="0" smtClean="0">
                <a:solidFill>
                  <a:srgbClr val="000000"/>
                </a:solidFill>
                <a:latin typeface="Handyman"/>
              </a:rPr>
              <a:t>:  </a:t>
            </a:r>
            <a:endParaRPr lang="en-US" sz="5422" dirty="0">
              <a:solidFill>
                <a:srgbClr val="000000"/>
              </a:solidFill>
              <a:latin typeface="Handyman"/>
            </a:endParaRPr>
          </a:p>
        </p:txBody>
      </p:sp>
      <p:sp>
        <p:nvSpPr>
          <p:cNvPr id="14" name="Rectangle 13"/>
          <p:cNvSpPr/>
          <p:nvPr/>
        </p:nvSpPr>
        <p:spPr>
          <a:xfrm>
            <a:off x="533400" y="7436632"/>
            <a:ext cx="17145000" cy="2357568"/>
          </a:xfrm>
          <a:prstGeom prst="rect">
            <a:avLst/>
          </a:prstGeom>
          <a:solidFill>
            <a:srgbClr val="92D050"/>
          </a:solidFill>
        </p:spPr>
        <p:txBody>
          <a:bodyPr wrap="square">
            <a:spAutoFit/>
          </a:bodyPr>
          <a:lstStyle/>
          <a:p>
            <a:pPr indent="457200" algn="just">
              <a:lnSpc>
                <a:spcPct val="115000"/>
              </a:lnSpc>
            </a:pPr>
            <a:r>
              <a:rPr lang="vi-VN" sz="3200" dirty="0">
                <a:solidFill>
                  <a:srgbClr val="FF0000"/>
                </a:solidFill>
                <a:latin typeface="Times New Roman" panose="02020603050405020304" pitchFamily="18" charset="0"/>
                <a:cs typeface="Times New Roman" panose="02020603050405020304" pitchFamily="18" charset="0"/>
              </a:rPr>
              <a:t>Nhận thức được điều đó và cũng thấy được tầm quan trọng của môn học này, và thực trạng mà tôi đã khảo sát, là một người giáo viên dạy trẻ lớp 4-5 tuổi, tôi luôn trăn trở và tìm ra giải pháp để nâng cao chất lượng môn tạo hình cho trẻ.Vì vậy, tôi lựa chọn đề tài “Biện pháp nâng cao chất lượng tạo hình cho trẻ 4-5 tuổi”</a:t>
            </a:r>
            <a:endParaRPr lang="en-US" sz="3200" dirty="0">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68545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80">
                                          <p:stCondLst>
                                            <p:cond delay="0"/>
                                          </p:stCondLst>
                                        </p:cTn>
                                        <p:tgtEl>
                                          <p:spTgt spid="10"/>
                                        </p:tgtEl>
                                      </p:cBhvr>
                                    </p:animEffect>
                                    <p:anim calcmode="lin" valueType="num">
                                      <p:cBhvr>
                                        <p:cTn id="1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8" dur="26">
                                          <p:stCondLst>
                                            <p:cond delay="650"/>
                                          </p:stCondLst>
                                        </p:cTn>
                                        <p:tgtEl>
                                          <p:spTgt spid="10"/>
                                        </p:tgtEl>
                                      </p:cBhvr>
                                      <p:to x="100000" y="60000"/>
                                    </p:animScale>
                                    <p:animScale>
                                      <p:cBhvr>
                                        <p:cTn id="19" dur="166" decel="50000">
                                          <p:stCondLst>
                                            <p:cond delay="676"/>
                                          </p:stCondLst>
                                        </p:cTn>
                                        <p:tgtEl>
                                          <p:spTgt spid="10"/>
                                        </p:tgtEl>
                                      </p:cBhvr>
                                      <p:to x="100000" y="100000"/>
                                    </p:animScale>
                                    <p:animScale>
                                      <p:cBhvr>
                                        <p:cTn id="20" dur="26">
                                          <p:stCondLst>
                                            <p:cond delay="1312"/>
                                          </p:stCondLst>
                                        </p:cTn>
                                        <p:tgtEl>
                                          <p:spTgt spid="10"/>
                                        </p:tgtEl>
                                      </p:cBhvr>
                                      <p:to x="100000" y="80000"/>
                                    </p:animScale>
                                    <p:animScale>
                                      <p:cBhvr>
                                        <p:cTn id="21" dur="166" decel="50000">
                                          <p:stCondLst>
                                            <p:cond delay="1338"/>
                                          </p:stCondLst>
                                        </p:cTn>
                                        <p:tgtEl>
                                          <p:spTgt spid="10"/>
                                        </p:tgtEl>
                                      </p:cBhvr>
                                      <p:to x="100000" y="100000"/>
                                    </p:animScale>
                                    <p:animScale>
                                      <p:cBhvr>
                                        <p:cTn id="22" dur="26">
                                          <p:stCondLst>
                                            <p:cond delay="1642"/>
                                          </p:stCondLst>
                                        </p:cTn>
                                        <p:tgtEl>
                                          <p:spTgt spid="10"/>
                                        </p:tgtEl>
                                      </p:cBhvr>
                                      <p:to x="100000" y="90000"/>
                                    </p:animScale>
                                    <p:animScale>
                                      <p:cBhvr>
                                        <p:cTn id="23" dur="166" decel="50000">
                                          <p:stCondLst>
                                            <p:cond delay="1668"/>
                                          </p:stCondLst>
                                        </p:cTn>
                                        <p:tgtEl>
                                          <p:spTgt spid="10"/>
                                        </p:tgtEl>
                                      </p:cBhvr>
                                      <p:to x="100000" y="100000"/>
                                    </p:animScale>
                                    <p:animScale>
                                      <p:cBhvr>
                                        <p:cTn id="24" dur="26">
                                          <p:stCondLst>
                                            <p:cond delay="1808"/>
                                          </p:stCondLst>
                                        </p:cTn>
                                        <p:tgtEl>
                                          <p:spTgt spid="10"/>
                                        </p:tgtEl>
                                      </p:cBhvr>
                                      <p:to x="100000" y="95000"/>
                                    </p:animScale>
                                    <p:animScale>
                                      <p:cBhvr>
                                        <p:cTn id="25" dur="166" decel="50000">
                                          <p:stCondLst>
                                            <p:cond delay="1834"/>
                                          </p:stCondLst>
                                        </p:cTn>
                                        <p:tgtEl>
                                          <p:spTgt spid="10"/>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heel(1)">
                                      <p:cBhvr>
                                        <p:cTn id="3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01000" y="-104477"/>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3" name="Freeform 3"/>
          <p:cNvSpPr/>
          <p:nvPr/>
        </p:nvSpPr>
        <p:spPr>
          <a:xfrm>
            <a:off x="0" y="337085"/>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4" name="Freeform 4"/>
          <p:cNvSpPr/>
          <p:nvPr/>
        </p:nvSpPr>
        <p:spPr>
          <a:xfrm>
            <a:off x="800100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5" name="Freeform 5"/>
          <p:cNvSpPr/>
          <p:nvPr/>
        </p:nvSpPr>
        <p:spPr>
          <a:xfrm>
            <a:off x="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8" name="Freeform 8"/>
          <p:cNvSpPr/>
          <p:nvPr/>
        </p:nvSpPr>
        <p:spPr>
          <a:xfrm>
            <a:off x="963930" y="7698552"/>
            <a:ext cx="1348740" cy="2345983"/>
          </a:xfrm>
          <a:custGeom>
            <a:avLst/>
            <a:gdLst/>
            <a:ahLst/>
            <a:cxnLst/>
            <a:rect l="l" t="t" r="r" b="b"/>
            <a:pathLst>
              <a:path w="1348740" h="2345983">
                <a:moveTo>
                  <a:pt x="0" y="0"/>
                </a:moveTo>
                <a:lnTo>
                  <a:pt x="1348740" y="0"/>
                </a:lnTo>
                <a:lnTo>
                  <a:pt x="1348740"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5970386" y="7698552"/>
            <a:ext cx="1348740" cy="2345983"/>
          </a:xfrm>
          <a:custGeom>
            <a:avLst/>
            <a:gdLst/>
            <a:ahLst/>
            <a:cxnLst/>
            <a:rect l="l" t="t" r="r" b="b"/>
            <a:pathLst>
              <a:path w="1348740" h="2345983">
                <a:moveTo>
                  <a:pt x="0" y="0"/>
                </a:moveTo>
                <a:lnTo>
                  <a:pt x="1348739" y="0"/>
                </a:lnTo>
                <a:lnTo>
                  <a:pt x="1348739"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12" name="TextBox 7"/>
          <p:cNvSpPr txBox="1"/>
          <p:nvPr/>
        </p:nvSpPr>
        <p:spPr>
          <a:xfrm>
            <a:off x="1905000" y="298086"/>
            <a:ext cx="14478000" cy="905248"/>
          </a:xfrm>
          <a:prstGeom prst="rect">
            <a:avLst/>
          </a:prstGeom>
        </p:spPr>
        <p:txBody>
          <a:bodyPr wrap="square" lIns="0" tIns="0" rIns="0" bIns="0" rtlCol="0" anchor="t">
            <a:spAutoFit/>
          </a:bodyPr>
          <a:lstStyle/>
          <a:p>
            <a:pPr algn="ctr">
              <a:lnSpc>
                <a:spcPts val="7590"/>
              </a:lnSpc>
            </a:pPr>
            <a:r>
              <a:rPr lang="en-US" sz="5422" dirty="0" smtClean="0">
                <a:solidFill>
                  <a:srgbClr val="000000"/>
                </a:solidFill>
                <a:latin typeface="Handyman"/>
              </a:rPr>
              <a:t>II. NỘI DUNG BIỆN PHÁP </a:t>
            </a:r>
            <a:endParaRPr lang="en-US" sz="5422" dirty="0">
              <a:solidFill>
                <a:srgbClr val="000000"/>
              </a:solidFill>
              <a:latin typeface="Handyman"/>
            </a:endParaRPr>
          </a:p>
        </p:txBody>
      </p:sp>
      <p:sp>
        <p:nvSpPr>
          <p:cNvPr id="10" name="Oval 9"/>
          <p:cNvSpPr/>
          <p:nvPr/>
        </p:nvSpPr>
        <p:spPr>
          <a:xfrm>
            <a:off x="457200" y="2095499"/>
            <a:ext cx="4572000" cy="4572000"/>
          </a:xfrm>
          <a:prstGeom prst="ellipse">
            <a:avLst/>
          </a:prstGeom>
          <a:effectLst>
            <a:outerShdw blurRad="40000" dist="23000" dir="5400000" rotWithShape="0">
              <a:srgbClr val="000000">
                <a:alpha val="35000"/>
              </a:srgbClr>
            </a:outerShdw>
            <a:reflection blurRad="6350" stA="50000" endA="300" endPos="55000" dir="5400000" sy="-100000" algn="bl" rotWithShape="0"/>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600" b="1" dirty="0" err="1" smtClean="0">
                <a:solidFill>
                  <a:schemeClr val="tx1"/>
                </a:solidFill>
                <a:latin typeface="Times New Roman" panose="02020603050405020304" pitchFamily="18" charset="0"/>
                <a:cs typeface="Times New Roman" panose="02020603050405020304" pitchFamily="18" charset="0"/>
              </a:rPr>
              <a:t>Biện</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pháp</a:t>
            </a:r>
            <a:r>
              <a:rPr lang="en-US" sz="3600" b="1" dirty="0" smtClean="0">
                <a:solidFill>
                  <a:schemeClr val="tx1"/>
                </a:solidFill>
                <a:latin typeface="Times New Roman" panose="02020603050405020304" pitchFamily="18" charset="0"/>
                <a:cs typeface="Times New Roman" panose="02020603050405020304" pitchFamily="18" charset="0"/>
              </a:rPr>
              <a:t> 1: </a:t>
            </a:r>
            <a:r>
              <a:rPr lang="en-US" sz="3600" b="1" dirty="0" err="1" smtClean="0">
                <a:solidFill>
                  <a:schemeClr val="tx1"/>
                </a:solidFill>
                <a:latin typeface="Times New Roman" panose="02020603050405020304" pitchFamily="18" charset="0"/>
                <a:cs typeface="Times New Roman" panose="02020603050405020304" pitchFamily="18" charset="0"/>
              </a:rPr>
              <a:t>Tổ</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chức</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các</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hoạt</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động</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gây</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hứng</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thú</a:t>
            </a: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15" name="Oval 14"/>
          <p:cNvSpPr/>
          <p:nvPr/>
        </p:nvSpPr>
        <p:spPr>
          <a:xfrm>
            <a:off x="6588881" y="3707825"/>
            <a:ext cx="4572000" cy="4572000"/>
          </a:xfrm>
          <a:prstGeom prst="ellipse">
            <a:avLst/>
          </a:prstGeom>
          <a:effectLst>
            <a:outerShdw blurRad="40000" dist="23000" dir="5400000" rotWithShape="0">
              <a:srgbClr val="000000">
                <a:alpha val="35000"/>
              </a:srgbClr>
            </a:outerShdw>
            <a:reflection blurRad="6350" stA="50000" endA="300" endPos="55000" dir="5400000" sy="-100000" algn="bl" rotWithShape="0"/>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600" b="1" dirty="0" err="1" smtClean="0">
                <a:solidFill>
                  <a:schemeClr val="tx1"/>
                </a:solidFill>
                <a:latin typeface="Times New Roman" panose="02020603050405020304" pitchFamily="18" charset="0"/>
                <a:cs typeface="Times New Roman" panose="02020603050405020304" pitchFamily="18" charset="0"/>
              </a:rPr>
              <a:t>Biện</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pháp</a:t>
            </a:r>
            <a:r>
              <a:rPr lang="en-US" sz="3600" b="1" dirty="0" smtClean="0">
                <a:solidFill>
                  <a:schemeClr val="tx1"/>
                </a:solidFill>
                <a:latin typeface="Times New Roman" panose="02020603050405020304" pitchFamily="18" charset="0"/>
                <a:cs typeface="Times New Roman" panose="02020603050405020304" pitchFamily="18" charset="0"/>
              </a:rPr>
              <a:t> 2: </a:t>
            </a:r>
            <a:r>
              <a:rPr lang="en-US" sz="3600" b="1" dirty="0" err="1" smtClean="0">
                <a:solidFill>
                  <a:schemeClr val="tx1"/>
                </a:solidFill>
                <a:latin typeface="Times New Roman" panose="02020603050405020304" pitchFamily="18" charset="0"/>
                <a:cs typeface="Times New Roman" panose="02020603050405020304" pitchFamily="18" charset="0"/>
              </a:rPr>
              <a:t>Xây</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dựng</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môi</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trường</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học</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phong</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phú</a:t>
            </a:r>
            <a:endParaRPr lang="en-US" sz="3600" b="1" dirty="0">
              <a:solidFill>
                <a:schemeClr val="tx1"/>
              </a:solidFill>
              <a:latin typeface="Times New Roman" panose="02020603050405020304" pitchFamily="18" charset="0"/>
              <a:cs typeface="Times New Roman" panose="02020603050405020304" pitchFamily="18" charset="0"/>
            </a:endParaRPr>
          </a:p>
        </p:txBody>
      </p:sp>
      <p:sp>
        <p:nvSpPr>
          <p:cNvPr id="16" name="Oval 15"/>
          <p:cNvSpPr/>
          <p:nvPr/>
        </p:nvSpPr>
        <p:spPr>
          <a:xfrm>
            <a:off x="12814504" y="5465018"/>
            <a:ext cx="4572000" cy="4572000"/>
          </a:xfrm>
          <a:prstGeom prst="ellipse">
            <a:avLst/>
          </a:prstGeom>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chemeClr val="tx1"/>
                </a:solidFill>
                <a:latin typeface="Times New Roman" panose="02020603050405020304" pitchFamily="18" charset="0"/>
                <a:cs typeface="Times New Roman" panose="02020603050405020304" pitchFamily="18" charset="0"/>
              </a:rPr>
              <a:t>Biện</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pháp</a:t>
            </a:r>
            <a:r>
              <a:rPr lang="en-US" sz="3600" b="1" dirty="0" smtClean="0">
                <a:solidFill>
                  <a:schemeClr val="tx1"/>
                </a:solidFill>
                <a:latin typeface="Times New Roman" panose="02020603050405020304" pitchFamily="18" charset="0"/>
                <a:cs typeface="Times New Roman" panose="02020603050405020304" pitchFamily="18" charset="0"/>
              </a:rPr>
              <a:t> 3: </a:t>
            </a:r>
            <a:r>
              <a:rPr lang="en-US" sz="3600" b="1" dirty="0" err="1" smtClean="0">
                <a:solidFill>
                  <a:schemeClr val="tx1"/>
                </a:solidFill>
                <a:latin typeface="Times New Roman" panose="02020603050405020304" pitchFamily="18" charset="0"/>
                <a:cs typeface="Times New Roman" panose="02020603050405020304" pitchFamily="18" charset="0"/>
              </a:rPr>
              <a:t>Lồng</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ghép</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hoạt</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động</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tạo</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hình</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thông</a:t>
            </a:r>
            <a:r>
              <a:rPr lang="en-US" sz="3600" b="1" dirty="0" smtClean="0">
                <a:solidFill>
                  <a:schemeClr val="tx1"/>
                </a:solidFill>
                <a:latin typeface="Times New Roman" panose="02020603050405020304" pitchFamily="18" charset="0"/>
                <a:cs typeface="Times New Roman" panose="02020603050405020304" pitchFamily="18" charset="0"/>
              </a:rPr>
              <a:t> qua </a:t>
            </a:r>
            <a:r>
              <a:rPr lang="en-US" sz="3600" b="1" dirty="0" err="1" smtClean="0">
                <a:solidFill>
                  <a:schemeClr val="tx1"/>
                </a:solidFill>
                <a:latin typeface="Times New Roman" panose="02020603050405020304" pitchFamily="18" charset="0"/>
                <a:cs typeface="Times New Roman" panose="02020603050405020304" pitchFamily="18" charset="0"/>
              </a:rPr>
              <a:t>các</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hoạt</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động</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trong</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ngày</a:t>
            </a:r>
            <a:endParaRPr lang="en-US" sz="3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916718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80">
                                          <p:stCondLst>
                                            <p:cond delay="0"/>
                                          </p:stCondLst>
                                        </p:cTn>
                                        <p:tgtEl>
                                          <p:spTgt spid="10"/>
                                        </p:tgtEl>
                                      </p:cBhvr>
                                    </p:animEffect>
                                    <p:anim calcmode="lin" valueType="num">
                                      <p:cBhvr>
                                        <p:cTn id="1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1" dur="26">
                                          <p:stCondLst>
                                            <p:cond delay="650"/>
                                          </p:stCondLst>
                                        </p:cTn>
                                        <p:tgtEl>
                                          <p:spTgt spid="10"/>
                                        </p:tgtEl>
                                      </p:cBhvr>
                                      <p:to x="100000" y="60000"/>
                                    </p:animScale>
                                    <p:animScale>
                                      <p:cBhvr>
                                        <p:cTn id="22" dur="166" decel="50000">
                                          <p:stCondLst>
                                            <p:cond delay="676"/>
                                          </p:stCondLst>
                                        </p:cTn>
                                        <p:tgtEl>
                                          <p:spTgt spid="10"/>
                                        </p:tgtEl>
                                      </p:cBhvr>
                                      <p:to x="100000" y="100000"/>
                                    </p:animScale>
                                    <p:animScale>
                                      <p:cBhvr>
                                        <p:cTn id="23" dur="26">
                                          <p:stCondLst>
                                            <p:cond delay="1312"/>
                                          </p:stCondLst>
                                        </p:cTn>
                                        <p:tgtEl>
                                          <p:spTgt spid="10"/>
                                        </p:tgtEl>
                                      </p:cBhvr>
                                      <p:to x="100000" y="80000"/>
                                    </p:animScale>
                                    <p:animScale>
                                      <p:cBhvr>
                                        <p:cTn id="24" dur="166" decel="50000">
                                          <p:stCondLst>
                                            <p:cond delay="1338"/>
                                          </p:stCondLst>
                                        </p:cTn>
                                        <p:tgtEl>
                                          <p:spTgt spid="10"/>
                                        </p:tgtEl>
                                      </p:cBhvr>
                                      <p:to x="100000" y="100000"/>
                                    </p:animScale>
                                    <p:animScale>
                                      <p:cBhvr>
                                        <p:cTn id="25" dur="26">
                                          <p:stCondLst>
                                            <p:cond delay="1642"/>
                                          </p:stCondLst>
                                        </p:cTn>
                                        <p:tgtEl>
                                          <p:spTgt spid="10"/>
                                        </p:tgtEl>
                                      </p:cBhvr>
                                      <p:to x="100000" y="90000"/>
                                    </p:animScale>
                                    <p:animScale>
                                      <p:cBhvr>
                                        <p:cTn id="26" dur="166" decel="50000">
                                          <p:stCondLst>
                                            <p:cond delay="1668"/>
                                          </p:stCondLst>
                                        </p:cTn>
                                        <p:tgtEl>
                                          <p:spTgt spid="10"/>
                                        </p:tgtEl>
                                      </p:cBhvr>
                                      <p:to x="100000" y="100000"/>
                                    </p:animScale>
                                    <p:animScale>
                                      <p:cBhvr>
                                        <p:cTn id="27" dur="26">
                                          <p:stCondLst>
                                            <p:cond delay="1808"/>
                                          </p:stCondLst>
                                        </p:cTn>
                                        <p:tgtEl>
                                          <p:spTgt spid="10"/>
                                        </p:tgtEl>
                                      </p:cBhvr>
                                      <p:to x="100000" y="95000"/>
                                    </p:animScale>
                                    <p:animScale>
                                      <p:cBhvr>
                                        <p:cTn id="28" dur="166" decel="50000">
                                          <p:stCondLst>
                                            <p:cond delay="1834"/>
                                          </p:stCondLst>
                                        </p:cTn>
                                        <p:tgtEl>
                                          <p:spTgt spid="10"/>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80">
                                          <p:stCondLst>
                                            <p:cond delay="0"/>
                                          </p:stCondLst>
                                        </p:cTn>
                                        <p:tgtEl>
                                          <p:spTgt spid="15"/>
                                        </p:tgtEl>
                                      </p:cBhvr>
                                    </p:animEffect>
                                    <p:anim calcmode="lin" valueType="num">
                                      <p:cBhvr>
                                        <p:cTn id="3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9" dur="26">
                                          <p:stCondLst>
                                            <p:cond delay="650"/>
                                          </p:stCondLst>
                                        </p:cTn>
                                        <p:tgtEl>
                                          <p:spTgt spid="15"/>
                                        </p:tgtEl>
                                      </p:cBhvr>
                                      <p:to x="100000" y="60000"/>
                                    </p:animScale>
                                    <p:animScale>
                                      <p:cBhvr>
                                        <p:cTn id="40" dur="166" decel="50000">
                                          <p:stCondLst>
                                            <p:cond delay="676"/>
                                          </p:stCondLst>
                                        </p:cTn>
                                        <p:tgtEl>
                                          <p:spTgt spid="15"/>
                                        </p:tgtEl>
                                      </p:cBhvr>
                                      <p:to x="100000" y="100000"/>
                                    </p:animScale>
                                    <p:animScale>
                                      <p:cBhvr>
                                        <p:cTn id="41" dur="26">
                                          <p:stCondLst>
                                            <p:cond delay="1312"/>
                                          </p:stCondLst>
                                        </p:cTn>
                                        <p:tgtEl>
                                          <p:spTgt spid="15"/>
                                        </p:tgtEl>
                                      </p:cBhvr>
                                      <p:to x="100000" y="80000"/>
                                    </p:animScale>
                                    <p:animScale>
                                      <p:cBhvr>
                                        <p:cTn id="42" dur="166" decel="50000">
                                          <p:stCondLst>
                                            <p:cond delay="1338"/>
                                          </p:stCondLst>
                                        </p:cTn>
                                        <p:tgtEl>
                                          <p:spTgt spid="15"/>
                                        </p:tgtEl>
                                      </p:cBhvr>
                                      <p:to x="100000" y="100000"/>
                                    </p:animScale>
                                    <p:animScale>
                                      <p:cBhvr>
                                        <p:cTn id="43" dur="26">
                                          <p:stCondLst>
                                            <p:cond delay="1642"/>
                                          </p:stCondLst>
                                        </p:cTn>
                                        <p:tgtEl>
                                          <p:spTgt spid="15"/>
                                        </p:tgtEl>
                                      </p:cBhvr>
                                      <p:to x="100000" y="90000"/>
                                    </p:animScale>
                                    <p:animScale>
                                      <p:cBhvr>
                                        <p:cTn id="44" dur="166" decel="50000">
                                          <p:stCondLst>
                                            <p:cond delay="1668"/>
                                          </p:stCondLst>
                                        </p:cTn>
                                        <p:tgtEl>
                                          <p:spTgt spid="15"/>
                                        </p:tgtEl>
                                      </p:cBhvr>
                                      <p:to x="100000" y="100000"/>
                                    </p:animScale>
                                    <p:animScale>
                                      <p:cBhvr>
                                        <p:cTn id="45" dur="26">
                                          <p:stCondLst>
                                            <p:cond delay="1808"/>
                                          </p:stCondLst>
                                        </p:cTn>
                                        <p:tgtEl>
                                          <p:spTgt spid="15"/>
                                        </p:tgtEl>
                                      </p:cBhvr>
                                      <p:to x="100000" y="95000"/>
                                    </p:animScale>
                                    <p:animScale>
                                      <p:cBhvr>
                                        <p:cTn id="46" dur="166" decel="50000">
                                          <p:stCondLst>
                                            <p:cond delay="1834"/>
                                          </p:stCondLst>
                                        </p:cTn>
                                        <p:tgtEl>
                                          <p:spTgt spid="15"/>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down)">
                                      <p:cBhvr>
                                        <p:cTn id="51" dur="580">
                                          <p:stCondLst>
                                            <p:cond delay="0"/>
                                          </p:stCondLst>
                                        </p:cTn>
                                        <p:tgtEl>
                                          <p:spTgt spid="16"/>
                                        </p:tgtEl>
                                      </p:cBhvr>
                                    </p:animEffect>
                                    <p:anim calcmode="lin" valueType="num">
                                      <p:cBhvr>
                                        <p:cTn id="52"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7" dur="26">
                                          <p:stCondLst>
                                            <p:cond delay="650"/>
                                          </p:stCondLst>
                                        </p:cTn>
                                        <p:tgtEl>
                                          <p:spTgt spid="16"/>
                                        </p:tgtEl>
                                      </p:cBhvr>
                                      <p:to x="100000" y="60000"/>
                                    </p:animScale>
                                    <p:animScale>
                                      <p:cBhvr>
                                        <p:cTn id="58" dur="166" decel="50000">
                                          <p:stCondLst>
                                            <p:cond delay="676"/>
                                          </p:stCondLst>
                                        </p:cTn>
                                        <p:tgtEl>
                                          <p:spTgt spid="16"/>
                                        </p:tgtEl>
                                      </p:cBhvr>
                                      <p:to x="100000" y="100000"/>
                                    </p:animScale>
                                    <p:animScale>
                                      <p:cBhvr>
                                        <p:cTn id="59" dur="26">
                                          <p:stCondLst>
                                            <p:cond delay="1312"/>
                                          </p:stCondLst>
                                        </p:cTn>
                                        <p:tgtEl>
                                          <p:spTgt spid="16"/>
                                        </p:tgtEl>
                                      </p:cBhvr>
                                      <p:to x="100000" y="80000"/>
                                    </p:animScale>
                                    <p:animScale>
                                      <p:cBhvr>
                                        <p:cTn id="60" dur="166" decel="50000">
                                          <p:stCondLst>
                                            <p:cond delay="1338"/>
                                          </p:stCondLst>
                                        </p:cTn>
                                        <p:tgtEl>
                                          <p:spTgt spid="16"/>
                                        </p:tgtEl>
                                      </p:cBhvr>
                                      <p:to x="100000" y="100000"/>
                                    </p:animScale>
                                    <p:animScale>
                                      <p:cBhvr>
                                        <p:cTn id="61" dur="26">
                                          <p:stCondLst>
                                            <p:cond delay="1642"/>
                                          </p:stCondLst>
                                        </p:cTn>
                                        <p:tgtEl>
                                          <p:spTgt spid="16"/>
                                        </p:tgtEl>
                                      </p:cBhvr>
                                      <p:to x="100000" y="90000"/>
                                    </p:animScale>
                                    <p:animScale>
                                      <p:cBhvr>
                                        <p:cTn id="62" dur="166" decel="50000">
                                          <p:stCondLst>
                                            <p:cond delay="1668"/>
                                          </p:stCondLst>
                                        </p:cTn>
                                        <p:tgtEl>
                                          <p:spTgt spid="16"/>
                                        </p:tgtEl>
                                      </p:cBhvr>
                                      <p:to x="100000" y="100000"/>
                                    </p:animScale>
                                    <p:animScale>
                                      <p:cBhvr>
                                        <p:cTn id="63" dur="26">
                                          <p:stCondLst>
                                            <p:cond delay="1808"/>
                                          </p:stCondLst>
                                        </p:cTn>
                                        <p:tgtEl>
                                          <p:spTgt spid="16"/>
                                        </p:tgtEl>
                                      </p:cBhvr>
                                      <p:to x="100000" y="95000"/>
                                    </p:animScale>
                                    <p:animScale>
                                      <p:cBhvr>
                                        <p:cTn id="64"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01000" y="0"/>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3" name="Freeform 3"/>
          <p:cNvSpPr/>
          <p:nvPr/>
        </p:nvSpPr>
        <p:spPr>
          <a:xfrm>
            <a:off x="0" y="337085"/>
            <a:ext cx="10287000" cy="7624605"/>
          </a:xfrm>
          <a:custGeom>
            <a:avLst/>
            <a:gdLst/>
            <a:ahLst/>
            <a:cxnLst/>
            <a:rect l="l" t="t" r="r" b="b"/>
            <a:pathLst>
              <a:path w="10287000" h="7624605">
                <a:moveTo>
                  <a:pt x="0" y="0"/>
                </a:moveTo>
                <a:lnTo>
                  <a:pt x="10287000" y="0"/>
                </a:lnTo>
                <a:lnTo>
                  <a:pt x="10287000" y="7624605"/>
                </a:lnTo>
                <a:lnTo>
                  <a:pt x="0" y="7624605"/>
                </a:lnTo>
                <a:lnTo>
                  <a:pt x="0" y="0"/>
                </a:lnTo>
                <a:close/>
              </a:path>
            </a:pathLst>
          </a:custGeom>
          <a:blipFill>
            <a:blip r:embed="rId2"/>
            <a:stretch>
              <a:fillRect t="-34918"/>
            </a:stretch>
          </a:blipFill>
        </p:spPr>
      </p:sp>
      <p:sp>
        <p:nvSpPr>
          <p:cNvPr id="4" name="Freeform 4"/>
          <p:cNvSpPr/>
          <p:nvPr/>
        </p:nvSpPr>
        <p:spPr>
          <a:xfrm>
            <a:off x="800100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5" name="Freeform 5"/>
          <p:cNvSpPr/>
          <p:nvPr/>
        </p:nvSpPr>
        <p:spPr>
          <a:xfrm>
            <a:off x="0" y="7540346"/>
            <a:ext cx="10287000" cy="2662395"/>
          </a:xfrm>
          <a:custGeom>
            <a:avLst/>
            <a:gdLst/>
            <a:ahLst/>
            <a:cxnLst/>
            <a:rect l="l" t="t" r="r" b="b"/>
            <a:pathLst>
              <a:path w="10287000" h="2662395">
                <a:moveTo>
                  <a:pt x="0" y="0"/>
                </a:moveTo>
                <a:lnTo>
                  <a:pt x="10287000" y="0"/>
                </a:lnTo>
                <a:lnTo>
                  <a:pt x="10287000" y="2662395"/>
                </a:lnTo>
                <a:lnTo>
                  <a:pt x="0" y="2662395"/>
                </a:lnTo>
                <a:lnTo>
                  <a:pt x="0" y="0"/>
                </a:lnTo>
                <a:close/>
              </a:path>
            </a:pathLst>
          </a:custGeom>
          <a:blipFill>
            <a:blip r:embed="rId3"/>
            <a:stretch>
              <a:fillRect b="-286381"/>
            </a:stretch>
          </a:blipFill>
        </p:spPr>
      </p:sp>
      <p:sp>
        <p:nvSpPr>
          <p:cNvPr id="7" name="TextBox 7"/>
          <p:cNvSpPr txBox="1"/>
          <p:nvPr/>
        </p:nvSpPr>
        <p:spPr>
          <a:xfrm>
            <a:off x="963930" y="298086"/>
            <a:ext cx="16638270" cy="974626"/>
          </a:xfrm>
          <a:prstGeom prst="rect">
            <a:avLst/>
          </a:prstGeom>
        </p:spPr>
        <p:txBody>
          <a:bodyPr wrap="square" lIns="0" tIns="0" rIns="0" bIns="0" rtlCol="0" anchor="t">
            <a:spAutoFit/>
          </a:bodyPr>
          <a:lstStyle/>
          <a:p>
            <a:pPr algn="ctr">
              <a:lnSpc>
                <a:spcPts val="7590"/>
              </a:lnSpc>
            </a:pPr>
            <a:r>
              <a:rPr lang="en-US" sz="5422" dirty="0" smtClean="0">
                <a:solidFill>
                  <a:srgbClr val="000000"/>
                </a:solidFill>
                <a:latin typeface="Handyman"/>
              </a:rPr>
              <a:t>BIỆN PHÁP 1: TỔ CHỨC CÁC HOẠT ĐỘNG GÂY HỨNG THÚ </a:t>
            </a:r>
            <a:endParaRPr lang="en-US" sz="5422" dirty="0">
              <a:solidFill>
                <a:srgbClr val="000000"/>
              </a:solidFill>
              <a:latin typeface="Handyman"/>
            </a:endParaRPr>
          </a:p>
        </p:txBody>
      </p:sp>
      <p:sp>
        <p:nvSpPr>
          <p:cNvPr id="8" name="Freeform 8"/>
          <p:cNvSpPr/>
          <p:nvPr/>
        </p:nvSpPr>
        <p:spPr>
          <a:xfrm>
            <a:off x="963930" y="7698552"/>
            <a:ext cx="1348740" cy="2345983"/>
          </a:xfrm>
          <a:custGeom>
            <a:avLst/>
            <a:gdLst/>
            <a:ahLst/>
            <a:cxnLst/>
            <a:rect l="l" t="t" r="r" b="b"/>
            <a:pathLst>
              <a:path w="1348740" h="2345983">
                <a:moveTo>
                  <a:pt x="0" y="0"/>
                </a:moveTo>
                <a:lnTo>
                  <a:pt x="1348740" y="0"/>
                </a:lnTo>
                <a:lnTo>
                  <a:pt x="1348740"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5970386" y="7698552"/>
            <a:ext cx="1348740" cy="2345983"/>
          </a:xfrm>
          <a:custGeom>
            <a:avLst/>
            <a:gdLst/>
            <a:ahLst/>
            <a:cxnLst/>
            <a:rect l="l" t="t" r="r" b="b"/>
            <a:pathLst>
              <a:path w="1348740" h="2345983">
                <a:moveTo>
                  <a:pt x="0" y="0"/>
                </a:moveTo>
                <a:lnTo>
                  <a:pt x="1348739" y="0"/>
                </a:lnTo>
                <a:lnTo>
                  <a:pt x="1348739" y="2345983"/>
                </a:lnTo>
                <a:lnTo>
                  <a:pt x="0" y="2345983"/>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12" name="Rounded Rectangle 11"/>
          <p:cNvSpPr/>
          <p:nvPr/>
        </p:nvSpPr>
        <p:spPr>
          <a:xfrm>
            <a:off x="963930" y="1346660"/>
            <a:ext cx="16441372" cy="8368840"/>
          </a:xfrm>
          <a:prstGeom prst="roundRect">
            <a:avLst/>
          </a:prstGeom>
          <a:solidFill>
            <a:schemeClr val="accent5">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solidFill>
                  <a:srgbClr val="FF0000"/>
                </a:solidFill>
                <a:latin typeface="+mj-lt"/>
              </a:rPr>
              <a:t>         </a:t>
            </a:r>
            <a:r>
              <a:rPr lang="vi-VN" sz="3600" dirty="0" smtClean="0">
                <a:solidFill>
                  <a:srgbClr val="FF0000"/>
                </a:solidFill>
                <a:latin typeface="+mj-lt"/>
              </a:rPr>
              <a:t>Bên </a:t>
            </a:r>
            <a:r>
              <a:rPr lang="vi-VN" sz="3600" dirty="0">
                <a:solidFill>
                  <a:srgbClr val="FF0000"/>
                </a:solidFill>
                <a:latin typeface="+mj-lt"/>
              </a:rPr>
              <a:t>cạnh chuẩn bị những tiền đề để làm phong phú vốn hiểu biết thì khả năng gây hứng cho trẻ đi vào hoạt động cũng rất quan trọng. Để gây hứng thú cho trẻ tham gia vào hoạt động thì người giáo viên cần phải tìm tòi những sáng kiến mới, những thủ thuật sư phạm và từ đó dùng ngôn ngữ của mình để truyền đạt tới trẻ một cách sinh động và lôi cuốn. Đối với trẻ 4-5 tuổi môi trường giáo dục phong phú và tạo sự hứng thú cho trẻ là vô cùng quan trọng.</a:t>
            </a:r>
            <a:endParaRPr lang="en-US" sz="3600" dirty="0">
              <a:solidFill>
                <a:srgbClr val="FF0000"/>
              </a:solidFill>
              <a:latin typeface="+mj-lt"/>
            </a:endParaRPr>
          </a:p>
          <a:p>
            <a:r>
              <a:rPr lang="vi-VN" sz="3600" dirty="0">
                <a:solidFill>
                  <a:srgbClr val="FF0000"/>
                </a:solidFill>
                <a:latin typeface="+mj-lt"/>
              </a:rPr>
              <a:t>        Nắm được đặc điểm tâm sinh lý của trẻ như vậy, trong quá trình hoạt động tôi luôn tạo hứng thú cho trẻ bằng cách đưa ra những tình huống bất ngờ gợi mở cho trẻ, ngoài ra muốn thu hút được sự chú ý của trẻ trước hết cô phải tạo điều kiện cho trẻ để sống trong một không gian đẹp, đảm bảo tính thẩm mỹ.</a:t>
            </a:r>
            <a:endParaRPr lang="en-US" sz="3600" dirty="0">
              <a:solidFill>
                <a:srgbClr val="FF0000"/>
              </a:solidFill>
              <a:latin typeface="+mj-lt"/>
            </a:endParaRPr>
          </a:p>
          <a:p>
            <a:pPr algn="ctr"/>
            <a:endParaRPr lang="en-US" sz="3600" dirty="0">
              <a:solidFill>
                <a:schemeClr val="accent2"/>
              </a:solidFill>
              <a:latin typeface="+mj-lt"/>
            </a:endParaRPr>
          </a:p>
        </p:txBody>
      </p:sp>
    </p:spTree>
    <p:extLst>
      <p:ext uri="{BB962C8B-B14F-4D97-AF65-F5344CB8AC3E}">
        <p14:creationId xmlns:p14="http://schemas.microsoft.com/office/powerpoint/2010/main" val="36183780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882</TotalTime>
  <Words>2572</Words>
  <Application>Microsoft Office PowerPoint</Application>
  <PresentationFormat>Custom</PresentationFormat>
  <Paragraphs>182</Paragraphs>
  <Slides>34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Times New Roman</vt:lpstr>
      <vt:lpstr>Arial</vt:lpstr>
      <vt:lpstr>Handyman Bold</vt:lpstr>
      <vt:lpstr>Handyman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White Organic Abstracts Group Project Presentation</dc:title>
  <dc:creator>Admin</dc:creator>
  <cp:lastModifiedBy>Admin</cp:lastModifiedBy>
  <cp:revision>52</cp:revision>
  <cp:lastPrinted>2024-01-14T16:00:45Z</cp:lastPrinted>
  <dcterms:created xsi:type="dcterms:W3CDTF">2006-08-16T00:00:00Z</dcterms:created>
  <dcterms:modified xsi:type="dcterms:W3CDTF">2024-01-14T16:17:51Z</dcterms:modified>
  <dc:identifier>DAF5Za_-uFU</dc:identifier>
</cp:coreProperties>
</file>