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85" r:id="rId3"/>
    <p:sldId id="290" r:id="rId4"/>
    <p:sldId id="258" r:id="rId5"/>
    <p:sldId id="269" r:id="rId6"/>
    <p:sldId id="261" r:id="rId7"/>
    <p:sldId id="272" r:id="rId8"/>
    <p:sldId id="273" r:id="rId9"/>
    <p:sldId id="262" r:id="rId10"/>
    <p:sldId id="274" r:id="rId11"/>
    <p:sldId id="275" r:id="rId12"/>
    <p:sldId id="264" r:id="rId13"/>
    <p:sldId id="276" r:id="rId14"/>
    <p:sldId id="265" r:id="rId15"/>
    <p:sldId id="266" r:id="rId16"/>
    <p:sldId id="280" r:id="rId17"/>
    <p:sldId id="281" r:id="rId18"/>
    <p:sldId id="283" r:id="rId19"/>
    <p:sldId id="284" r:id="rId20"/>
    <p:sldId id="267" r:id="rId21"/>
    <p:sldId id="288" r:id="rId22"/>
    <p:sldId id="277" r:id="rId23"/>
    <p:sldId id="26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358" autoAdjust="0"/>
  </p:normalViewPr>
  <p:slideViewPr>
    <p:cSldViewPr>
      <p:cViewPr varScale="1">
        <p:scale>
          <a:sx n="66" d="100"/>
          <a:sy n="66" d="100"/>
        </p:scale>
        <p:origin x="150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B5DE2B-3CBF-46BD-8DB9-8F7F3322561E}" type="datetimeFigureOut">
              <a:rPr lang="en-US" smtClean="0"/>
              <a:pPr/>
              <a:t>5/7/2021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B720E9-05D5-42D1-810A-1879F47C871C}" type="slidenum">
              <a:rPr lang="en-US" smtClean="0"/>
              <a:pPr/>
              <a:t>‹#›</a:t>
            </a:fld>
            <a:endParaRPr lang="en-US"/>
          </a:p>
        </p:txBody>
      </p:sp>
    </p:spTree>
    <p:extLst>
      <p:ext uri="{BB962C8B-B14F-4D97-AF65-F5344CB8AC3E}">
        <p14:creationId xmlns:p14="http://schemas.microsoft.com/office/powerpoint/2010/main" val="768836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B720E9-05D5-42D1-810A-1879F47C871C}" type="slidenum">
              <a:rPr lang="en-US" smtClean="0"/>
              <a:pPr/>
              <a:t>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B720E9-05D5-42D1-810A-1879F47C871C}" type="slidenum">
              <a:rPr lang="en-US" smtClean="0"/>
              <a:pPr/>
              <a:t>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B720E9-05D5-42D1-810A-1879F47C871C}" type="slidenum">
              <a:rPr lang="en-US" smtClean="0"/>
              <a:pPr/>
              <a:t>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B720E9-05D5-42D1-810A-1879F47C871C}"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B992527-9BDD-4757-8147-8D409C81C04D}" type="datetimeFigureOut">
              <a:rPr lang="en-US" smtClean="0"/>
              <a:pPr/>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9F2FC2-6856-47A8-AA4B-50608E81C6D9}" type="slidenum">
              <a:rPr lang="en-US" smtClean="0"/>
              <a:pPr/>
              <a:t>‹#›</a:t>
            </a:fld>
            <a:endParaRPr lang="en-US"/>
          </a:p>
        </p:txBody>
      </p:sp>
    </p:spTree>
    <p:extLst>
      <p:ext uri="{BB962C8B-B14F-4D97-AF65-F5344CB8AC3E}">
        <p14:creationId xmlns:p14="http://schemas.microsoft.com/office/powerpoint/2010/main" val="3785110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992527-9BDD-4757-8147-8D409C81C04D}" type="datetimeFigureOut">
              <a:rPr lang="en-US" smtClean="0"/>
              <a:pPr/>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9F2FC2-6856-47A8-AA4B-50608E81C6D9}" type="slidenum">
              <a:rPr lang="en-US" smtClean="0"/>
              <a:pPr/>
              <a:t>‹#›</a:t>
            </a:fld>
            <a:endParaRPr lang="en-US"/>
          </a:p>
        </p:txBody>
      </p:sp>
    </p:spTree>
    <p:extLst>
      <p:ext uri="{BB962C8B-B14F-4D97-AF65-F5344CB8AC3E}">
        <p14:creationId xmlns:p14="http://schemas.microsoft.com/office/powerpoint/2010/main" val="3196540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992527-9BDD-4757-8147-8D409C81C04D}" type="datetimeFigureOut">
              <a:rPr lang="en-US" smtClean="0"/>
              <a:pPr/>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9F2FC2-6856-47A8-AA4B-50608E81C6D9}" type="slidenum">
              <a:rPr lang="en-US" smtClean="0"/>
              <a:pPr/>
              <a:t>‹#›</a:t>
            </a:fld>
            <a:endParaRPr lang="en-US"/>
          </a:p>
        </p:txBody>
      </p:sp>
    </p:spTree>
    <p:extLst>
      <p:ext uri="{BB962C8B-B14F-4D97-AF65-F5344CB8AC3E}">
        <p14:creationId xmlns:p14="http://schemas.microsoft.com/office/powerpoint/2010/main" val="3394046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992527-9BDD-4757-8147-8D409C81C04D}" type="datetimeFigureOut">
              <a:rPr lang="en-US" smtClean="0"/>
              <a:pPr/>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9F2FC2-6856-47A8-AA4B-50608E81C6D9}" type="slidenum">
              <a:rPr lang="en-US" smtClean="0"/>
              <a:pPr/>
              <a:t>‹#›</a:t>
            </a:fld>
            <a:endParaRPr lang="en-US"/>
          </a:p>
        </p:txBody>
      </p:sp>
    </p:spTree>
    <p:extLst>
      <p:ext uri="{BB962C8B-B14F-4D97-AF65-F5344CB8AC3E}">
        <p14:creationId xmlns:p14="http://schemas.microsoft.com/office/powerpoint/2010/main" val="2663544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992527-9BDD-4757-8147-8D409C81C04D}" type="datetimeFigureOut">
              <a:rPr lang="en-US" smtClean="0"/>
              <a:pPr/>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9F2FC2-6856-47A8-AA4B-50608E81C6D9}" type="slidenum">
              <a:rPr lang="en-US" smtClean="0"/>
              <a:pPr/>
              <a:t>‹#›</a:t>
            </a:fld>
            <a:endParaRPr lang="en-US"/>
          </a:p>
        </p:txBody>
      </p:sp>
    </p:spTree>
    <p:extLst>
      <p:ext uri="{BB962C8B-B14F-4D97-AF65-F5344CB8AC3E}">
        <p14:creationId xmlns:p14="http://schemas.microsoft.com/office/powerpoint/2010/main" val="3250862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B992527-9BDD-4757-8147-8D409C81C04D}" type="datetimeFigureOut">
              <a:rPr lang="en-US" smtClean="0"/>
              <a:pPr/>
              <a:t>5/7/2021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9F2FC2-6856-47A8-AA4B-50608E81C6D9}" type="slidenum">
              <a:rPr lang="en-US" smtClean="0"/>
              <a:pPr/>
              <a:t>‹#›</a:t>
            </a:fld>
            <a:endParaRPr lang="en-US"/>
          </a:p>
        </p:txBody>
      </p:sp>
    </p:spTree>
    <p:extLst>
      <p:ext uri="{BB962C8B-B14F-4D97-AF65-F5344CB8AC3E}">
        <p14:creationId xmlns:p14="http://schemas.microsoft.com/office/powerpoint/2010/main" val="948126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B992527-9BDD-4757-8147-8D409C81C04D}" type="datetimeFigureOut">
              <a:rPr lang="en-US" smtClean="0"/>
              <a:pPr/>
              <a:t>5/7/2021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9F2FC2-6856-47A8-AA4B-50608E81C6D9}" type="slidenum">
              <a:rPr lang="en-US" smtClean="0"/>
              <a:pPr/>
              <a:t>‹#›</a:t>
            </a:fld>
            <a:endParaRPr lang="en-US"/>
          </a:p>
        </p:txBody>
      </p:sp>
    </p:spTree>
    <p:extLst>
      <p:ext uri="{BB962C8B-B14F-4D97-AF65-F5344CB8AC3E}">
        <p14:creationId xmlns:p14="http://schemas.microsoft.com/office/powerpoint/2010/main" val="437830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B992527-9BDD-4757-8147-8D409C81C04D}" type="datetimeFigureOut">
              <a:rPr lang="en-US" smtClean="0"/>
              <a:pPr/>
              <a:t>5/7/2021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9F2FC2-6856-47A8-AA4B-50608E81C6D9}" type="slidenum">
              <a:rPr lang="en-US" smtClean="0"/>
              <a:pPr/>
              <a:t>‹#›</a:t>
            </a:fld>
            <a:endParaRPr lang="en-US"/>
          </a:p>
        </p:txBody>
      </p:sp>
    </p:spTree>
    <p:extLst>
      <p:ext uri="{BB962C8B-B14F-4D97-AF65-F5344CB8AC3E}">
        <p14:creationId xmlns:p14="http://schemas.microsoft.com/office/powerpoint/2010/main" val="304247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992527-9BDD-4757-8147-8D409C81C04D}" type="datetimeFigureOut">
              <a:rPr lang="en-US" smtClean="0"/>
              <a:pPr/>
              <a:t>5/7/2021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9F2FC2-6856-47A8-AA4B-50608E81C6D9}" type="slidenum">
              <a:rPr lang="en-US" smtClean="0"/>
              <a:pPr/>
              <a:t>‹#›</a:t>
            </a:fld>
            <a:endParaRPr lang="en-US"/>
          </a:p>
        </p:txBody>
      </p:sp>
    </p:spTree>
    <p:extLst>
      <p:ext uri="{BB962C8B-B14F-4D97-AF65-F5344CB8AC3E}">
        <p14:creationId xmlns:p14="http://schemas.microsoft.com/office/powerpoint/2010/main" val="3661372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992527-9BDD-4757-8147-8D409C81C04D}" type="datetimeFigureOut">
              <a:rPr lang="en-US" smtClean="0"/>
              <a:pPr/>
              <a:t>5/7/2021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9F2FC2-6856-47A8-AA4B-50608E81C6D9}" type="slidenum">
              <a:rPr lang="en-US" smtClean="0"/>
              <a:pPr/>
              <a:t>‹#›</a:t>
            </a:fld>
            <a:endParaRPr lang="en-US"/>
          </a:p>
        </p:txBody>
      </p:sp>
    </p:spTree>
    <p:extLst>
      <p:ext uri="{BB962C8B-B14F-4D97-AF65-F5344CB8AC3E}">
        <p14:creationId xmlns:p14="http://schemas.microsoft.com/office/powerpoint/2010/main" val="3091171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992527-9BDD-4757-8147-8D409C81C04D}" type="datetimeFigureOut">
              <a:rPr lang="en-US" smtClean="0"/>
              <a:pPr/>
              <a:t>5/7/2021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9F2FC2-6856-47A8-AA4B-50608E81C6D9}" type="slidenum">
              <a:rPr lang="en-US" smtClean="0"/>
              <a:pPr/>
              <a:t>‹#›</a:t>
            </a:fld>
            <a:endParaRPr lang="en-US"/>
          </a:p>
        </p:txBody>
      </p:sp>
    </p:spTree>
    <p:extLst>
      <p:ext uri="{BB962C8B-B14F-4D97-AF65-F5344CB8AC3E}">
        <p14:creationId xmlns:p14="http://schemas.microsoft.com/office/powerpoint/2010/main" val="3757292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992527-9BDD-4757-8147-8D409C81C04D}" type="datetimeFigureOut">
              <a:rPr lang="en-US" smtClean="0"/>
              <a:pPr/>
              <a:t>5/7/2021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9F2FC2-6856-47A8-AA4B-50608E81C6D9}" type="slidenum">
              <a:rPr lang="en-US" smtClean="0"/>
              <a:pPr/>
              <a:t>‹#›</a:t>
            </a:fld>
            <a:endParaRPr lang="en-US"/>
          </a:p>
        </p:txBody>
      </p:sp>
    </p:spTree>
    <p:extLst>
      <p:ext uri="{BB962C8B-B14F-4D97-AF65-F5344CB8AC3E}">
        <p14:creationId xmlns:p14="http://schemas.microsoft.com/office/powerpoint/2010/main" val="2469201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96"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41234" y="2057400"/>
            <a:ext cx="7681911" cy="1877437"/>
          </a:xfrm>
          <a:prstGeom prst="rect">
            <a:avLst/>
          </a:prstGeom>
          <a:noFill/>
        </p:spPr>
        <p:txBody>
          <a:bodyPr wrap="none" rtlCol="0">
            <a:spAutoFit/>
          </a:bodyPr>
          <a:lstStyle/>
          <a:p>
            <a:pPr algn="ctr"/>
            <a:r>
              <a:rPr lang="en-US" sz="3600" dirty="0">
                <a:solidFill>
                  <a:srgbClr val="FF0000"/>
                </a:solidFill>
                <a:latin typeface="Times New Roman" pitchFamily="18" charset="0"/>
                <a:cs typeface="Times New Roman" pitchFamily="18" charset="0"/>
              </a:rPr>
              <a:t>Tên biện pháp: </a:t>
            </a:r>
          </a:p>
          <a:p>
            <a:pPr algn="ctr"/>
            <a:r>
              <a:rPr lang="en-US" sz="4000" dirty="0">
                <a:solidFill>
                  <a:srgbClr val="FF0000"/>
                </a:solidFill>
                <a:latin typeface="Times New Roman" pitchFamily="18" charset="0"/>
                <a:cs typeface="Times New Roman" pitchFamily="18" charset="0"/>
              </a:rPr>
              <a:t>Một số biện pháp giúp trẻ 5 – 6  tuổi</a:t>
            </a:r>
          </a:p>
          <a:p>
            <a:pPr algn="ctr"/>
            <a:r>
              <a:rPr lang="en-US" sz="4000" dirty="0">
                <a:solidFill>
                  <a:srgbClr val="FF0000"/>
                </a:solidFill>
                <a:latin typeface="Times New Roman" pitchFamily="18" charset="0"/>
                <a:cs typeface="Times New Roman" pitchFamily="18" charset="0"/>
              </a:rPr>
              <a:t> làm quen văn học </a:t>
            </a:r>
          </a:p>
        </p:txBody>
      </p:sp>
      <p:sp>
        <p:nvSpPr>
          <p:cNvPr id="5" name="TextBox 4"/>
          <p:cNvSpPr txBox="1"/>
          <p:nvPr/>
        </p:nvSpPr>
        <p:spPr>
          <a:xfrm>
            <a:off x="3200400" y="4267200"/>
            <a:ext cx="184731" cy="369332"/>
          </a:xfrm>
          <a:prstGeom prst="rect">
            <a:avLst/>
          </a:prstGeom>
          <a:noFill/>
        </p:spPr>
        <p:txBody>
          <a:bodyPr wrap="none" rtlCol="0">
            <a:spAutoFit/>
          </a:bodyPr>
          <a:lstStyle/>
          <a:p>
            <a:endParaRPr lang="en-US" dirty="0"/>
          </a:p>
        </p:txBody>
      </p:sp>
      <p:sp>
        <p:nvSpPr>
          <p:cNvPr id="6" name="TextBox 5"/>
          <p:cNvSpPr txBox="1"/>
          <p:nvPr/>
        </p:nvSpPr>
        <p:spPr>
          <a:xfrm>
            <a:off x="1335299" y="304800"/>
            <a:ext cx="6371809" cy="1015663"/>
          </a:xfrm>
          <a:prstGeom prst="rect">
            <a:avLst/>
          </a:prstGeom>
          <a:noFill/>
        </p:spPr>
        <p:txBody>
          <a:bodyPr wrap="none" rtlCol="0">
            <a:spAutoFit/>
          </a:bodyPr>
          <a:lstStyle/>
          <a:p>
            <a:pPr algn="ctr"/>
            <a:r>
              <a:rPr lang="en-US" sz="3200" dirty="0">
                <a:latin typeface="Times New Roman" pitchFamily="18" charset="0"/>
                <a:cs typeface="Times New Roman" pitchFamily="18" charset="0"/>
              </a:rPr>
              <a:t>PHÒNG GD ĐT THỊ XÃ BUÔN HỒ</a:t>
            </a:r>
          </a:p>
          <a:p>
            <a:pPr algn="ctr"/>
            <a:r>
              <a:rPr lang="en-US" sz="2800" u="sng" dirty="0">
                <a:latin typeface="Times New Roman" pitchFamily="18" charset="0"/>
                <a:cs typeface="Times New Roman" pitchFamily="18" charset="0"/>
              </a:rPr>
              <a:t>TRƯỜNG MẪU GIÁO HOA ĐÀO</a:t>
            </a:r>
          </a:p>
        </p:txBody>
      </p:sp>
      <p:sp>
        <p:nvSpPr>
          <p:cNvPr id="7" name="TextBox 6"/>
          <p:cNvSpPr txBox="1"/>
          <p:nvPr/>
        </p:nvSpPr>
        <p:spPr>
          <a:xfrm>
            <a:off x="2514600" y="5562600"/>
            <a:ext cx="4174476" cy="954107"/>
          </a:xfrm>
          <a:prstGeom prst="rect">
            <a:avLst/>
          </a:prstGeom>
          <a:noFill/>
        </p:spPr>
        <p:txBody>
          <a:bodyPr wrap="none" rtlCol="0">
            <a:spAutoFit/>
          </a:bodyPr>
          <a:lstStyle/>
          <a:p>
            <a:r>
              <a:rPr lang="en-US" sz="2800" dirty="0">
                <a:latin typeface="Times New Roman" pitchFamily="18" charset="0"/>
                <a:cs typeface="Times New Roman" pitchFamily="18" charset="0"/>
              </a:rPr>
              <a:t>Giáo viên : Nguyễn Thị Mỹ</a:t>
            </a:r>
          </a:p>
          <a:p>
            <a:r>
              <a:rPr lang="en-US" sz="2800" dirty="0">
                <a:latin typeface="Times New Roman" pitchFamily="18" charset="0"/>
                <a:cs typeface="Times New Roman" pitchFamily="18" charset="0"/>
              </a:rPr>
              <a:t>   Năm học : 2020-2021</a:t>
            </a:r>
          </a:p>
        </p:txBody>
      </p:sp>
    </p:spTree>
    <p:extLst>
      <p:ext uri="{BB962C8B-B14F-4D97-AF65-F5344CB8AC3E}">
        <p14:creationId xmlns:p14="http://schemas.microsoft.com/office/powerpoint/2010/main" val="1540920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br>
              <a:rPr lang="en-US" sz="2800" b="1" i="1" dirty="0">
                <a:solidFill>
                  <a:srgbClr val="FF0000"/>
                </a:solidFill>
              </a:rPr>
            </a:br>
            <a:r>
              <a:rPr lang="vi-VN" sz="2800" b="1" dirty="0">
                <a:solidFill>
                  <a:srgbClr val="FF0000"/>
                </a:solidFill>
              </a:rPr>
              <a:t>*  </a:t>
            </a:r>
            <a:r>
              <a:rPr lang="en-US" sz="2800" b="1" dirty="0">
                <a:solidFill>
                  <a:srgbClr val="FF0000"/>
                </a:solidFill>
                <a:latin typeface="Times New Roman" pitchFamily="18" charset="0"/>
                <a:cs typeface="Times New Roman" pitchFamily="18" charset="0"/>
              </a:rPr>
              <a:t>Hình thức </a:t>
            </a:r>
            <a:r>
              <a:rPr lang="vi-VN" sz="2800" b="1" dirty="0">
                <a:solidFill>
                  <a:srgbClr val="FF0000"/>
                </a:solidFill>
              </a:rPr>
              <a:t>: Tích hợp hoạt động cho trẻ làm quen văn học với các hoạt động khác</a:t>
            </a:r>
            <a:br>
              <a:rPr lang="en-US" sz="2800" b="1" i="1" dirty="0">
                <a:solidFill>
                  <a:srgbClr val="FF0000"/>
                </a:solidFill>
              </a:rPr>
            </a:br>
            <a:r>
              <a:rPr lang="en-US" sz="2800" b="1" i="1" dirty="0">
                <a:solidFill>
                  <a:srgbClr val="FF0000"/>
                </a:solidFill>
                <a:latin typeface="Times New Roman" pitchFamily="18" charset="0"/>
                <a:cs typeface="Times New Roman" pitchFamily="18" charset="0"/>
              </a:rPr>
              <a:t>Hoạt động chung:</a:t>
            </a:r>
            <a:br>
              <a:rPr lang="en-US" sz="2800" b="1" i="1" dirty="0">
                <a:solidFill>
                  <a:srgbClr val="FF0000"/>
                </a:solidFill>
              </a:rPr>
            </a:br>
            <a:br>
              <a:rPr lang="en-US" sz="2800" dirty="0">
                <a:solidFill>
                  <a:srgbClr val="FF0000"/>
                </a:solidFill>
              </a:rPr>
            </a:br>
            <a:endParaRPr lang="en-US" sz="2800" dirty="0">
              <a:solidFill>
                <a:srgbClr val="FF0000"/>
              </a:solidFill>
            </a:endParaRPr>
          </a:p>
        </p:txBody>
      </p:sp>
      <p:sp>
        <p:nvSpPr>
          <p:cNvPr id="6" name="TextBox 5"/>
          <p:cNvSpPr txBox="1"/>
          <p:nvPr/>
        </p:nvSpPr>
        <p:spPr>
          <a:xfrm>
            <a:off x="381000" y="1295400"/>
            <a:ext cx="8458199" cy="2585323"/>
          </a:xfrm>
          <a:prstGeom prst="rect">
            <a:avLst/>
          </a:prstGeom>
          <a:noFill/>
        </p:spPr>
        <p:txBody>
          <a:bodyPr wrap="square" rtlCol="0">
            <a:spAutoFit/>
          </a:bodyPr>
          <a:lstStyle/>
          <a:p>
            <a:pPr algn="just"/>
            <a:r>
              <a:rPr lang="en-US" dirty="0">
                <a:latin typeface="Times New Roman" pitchFamily="18" charset="0"/>
                <a:cs typeface="Times New Roman" pitchFamily="18" charset="0"/>
              </a:rPr>
              <a:t>     Các môn học trong chương trình luôn có </a:t>
            </a:r>
            <a:r>
              <a:rPr lang="en-US" dirty="0" err="1">
                <a:latin typeface="Times New Roman" pitchFamily="18" charset="0"/>
                <a:cs typeface="Times New Roman" pitchFamily="18" charset="0"/>
              </a:rPr>
              <a:t>sự</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hỗ</a:t>
            </a:r>
            <a:r>
              <a:rPr lang="vi-VN" dirty="0">
                <a:latin typeface="Times New Roman" pitchFamily="18" charset="0"/>
                <a:cs typeface="Times New Roman" pitchFamily="18" charset="0"/>
              </a:rPr>
              <a:t> trợ</a:t>
            </a:r>
            <a:r>
              <a:rPr lang="en-US" dirty="0">
                <a:latin typeface="Times New Roman" pitchFamily="18" charset="0"/>
                <a:cs typeface="Times New Roman" pitchFamily="18" charset="0"/>
              </a:rPr>
              <a:t> lẫn nhau như hoạt động “Làm quen với Văn học” được lồng ghép với các hoạt động khác, quá trình tổ chức hoạt động làm quen với văn học, các hoạt động khác cũng được tích hợp, đan xen một cách hợp lý và chặt chẽ dưới nhiều hình thức phong phú, đa dạng và hấp dẫn. Chẳng hạn với bài thơ “Bó hoa tặng cô” phần cũng cố luyện tập, cô có thể tổ chức thi đua giữa các đội với nhau dưới nhiều hình thức các bài tập như : Toán; Làm quen chữ cái và kết hợp cả hoạt động tạo hình vào giờ học. Từ đó tạo nên bầu không khí vui tươi, thoải mái và hưng phấn cho trẻ, qua đó giáo dục tinh thần tập thể, sự phối hợp và giáo dục tính mạnh dạn tự tin và sự cố gắng hết mình vì thành tích của đội mình ở mỗi trẻ. </a:t>
            </a:r>
            <a:endParaRPr lang="vi-VN" dirty="0">
              <a:latin typeface="Times New Roman" pitchFamily="18" charset="0"/>
              <a:cs typeface="Times New Roman" pitchFamily="18" charset="0"/>
            </a:endParaRPr>
          </a:p>
        </p:txBody>
      </p:sp>
      <p:pic>
        <p:nvPicPr>
          <p:cNvPr id="7" name="Picture 6" descr="DSCI6824"/>
          <p:cNvPicPr/>
          <p:nvPr/>
        </p:nvPicPr>
        <p:blipFill>
          <a:blip r:embed="rId2"/>
          <a:srcRect/>
          <a:stretch>
            <a:fillRect/>
          </a:stretch>
        </p:blipFill>
        <p:spPr bwMode="auto">
          <a:xfrm>
            <a:off x="380999" y="3944919"/>
            <a:ext cx="5609573" cy="2667000"/>
          </a:xfrm>
          <a:prstGeom prst="rect">
            <a:avLst/>
          </a:prstGeom>
          <a:noFill/>
          <a:ln w="9525">
            <a:noFill/>
            <a:miter lim="800000"/>
            <a:headEnd/>
            <a:tailEnd/>
          </a:ln>
        </p:spPr>
      </p:pic>
      <p:sp>
        <p:nvSpPr>
          <p:cNvPr id="8" name="TextBox 7"/>
          <p:cNvSpPr txBox="1"/>
          <p:nvPr/>
        </p:nvSpPr>
        <p:spPr>
          <a:xfrm>
            <a:off x="5990573" y="4876800"/>
            <a:ext cx="2667000" cy="1477328"/>
          </a:xfrm>
          <a:prstGeom prst="rect">
            <a:avLst/>
          </a:prstGeom>
          <a:noFill/>
        </p:spPr>
        <p:txBody>
          <a:bodyPr wrap="square" rtlCol="0">
            <a:spAutoFit/>
          </a:bodyPr>
          <a:lstStyle/>
          <a:p>
            <a:r>
              <a:rPr lang="en-US" b="1" i="1" dirty="0">
                <a:latin typeface="Times New Roman" pitchFamily="18" charset="0"/>
                <a:cs typeface="Times New Roman" pitchFamily="18" charset="0"/>
              </a:rPr>
              <a:t>Tích hợp qua hoạt động tạo hình, </a:t>
            </a:r>
            <a:r>
              <a:rPr lang="en-US" b="1" i="1" dirty="0" err="1">
                <a:latin typeface="Times New Roman" pitchFamily="18" charset="0"/>
                <a:cs typeface="Times New Roman" pitchFamily="18" charset="0"/>
              </a:rPr>
              <a:t>Môi</a:t>
            </a:r>
            <a:r>
              <a:rPr lang="vi-VN"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trường</a:t>
            </a:r>
            <a:r>
              <a:rPr lang="en-US" b="1" i="1" dirty="0">
                <a:latin typeface="Times New Roman" pitchFamily="18" charset="0"/>
                <a:cs typeface="Times New Roman" pitchFamily="18" charset="0"/>
              </a:rPr>
              <a:t> xung quanh,...Trẻ đang xếp hoa bằng hột, hạt</a:t>
            </a:r>
            <a:endParaRPr lang="en-US"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2570299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TextBox 3"/>
          <p:cNvSpPr txBox="1"/>
          <p:nvPr/>
        </p:nvSpPr>
        <p:spPr>
          <a:xfrm>
            <a:off x="304800" y="1219200"/>
            <a:ext cx="8686800" cy="4801314"/>
          </a:xfrm>
          <a:prstGeom prst="rect">
            <a:avLst/>
          </a:prstGeom>
          <a:noFill/>
        </p:spPr>
        <p:txBody>
          <a:bodyPr wrap="square" rtlCol="0">
            <a:spAutoFit/>
          </a:bodyPr>
          <a:lstStyle/>
          <a:p>
            <a:pPr algn="just"/>
            <a:r>
              <a:rPr lang="en-US" dirty="0">
                <a:latin typeface="Times New Roman" pitchFamily="18" charset="0"/>
                <a:cs typeface="Times New Roman" pitchFamily="18" charset="0"/>
              </a:rPr>
              <a:t>      Trong các buổi dạo chơi ngoài trời trẻ được hít được không khí trong lành, tâm hồn trẻ được thoải mái, cô tạo cho trẻ quan sát trong bối cảnh thực và tận dụng mọi lúc mọi nơi, khích lệ trẻ khám phá, hướng sự quan tâm, chú ý của trẻ tới đối tượng quan sát.</a:t>
            </a:r>
            <a:endParaRPr lang="vi-VN"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       Quá trình đi dạo, cô cho trẻ vừa đi, vừa đọc những bài thơ đã học theo chủ điểm, quây quần dưới bóng mát, tổ chức cho trẻ đọc thơ theo nhóm đối đáp với nhau, làm quen với những bài đồng dao, ca dao nói về thiên nhiên, về quê hương đất nước, về tình cảm gia đình, những câu thơ đoán tên nhân vật, con vật .v.v…Cho trẻ xem truyện tranh, kể chuyện theo tranh, dùng phấn vẽ lên sân những nhân vật trong truyện cổ tích mà trẻ thích, hoặc lựa chọn cá nguyên vật liệu như dùng lá cây  làm mũ đội để đóng kịch…cho trẻ làm quen với những bài thơ, câu chuyện sắp học ….Qua đó giúp trẻ tăng thêm vốn từ, sự hiểu biết về thế giới xung quanh trẻ,  phát triển trí tưởng tượng, sáng tạo và khả năng phán đoán ở trẻ.</a:t>
            </a:r>
            <a:r>
              <a:rPr lang="vi-VN" dirty="0">
                <a:latin typeface="Times New Roman" pitchFamily="18" charset="0"/>
                <a:cs typeface="Times New Roman" pitchFamily="18" charset="0"/>
              </a:rPr>
              <a:t> </a:t>
            </a:r>
          </a:p>
          <a:p>
            <a:pPr algn="just"/>
            <a:r>
              <a:rPr lang="vi-VN" dirty="0">
                <a:latin typeface="Times New Roman" pitchFamily="18" charset="0"/>
                <a:cs typeface="Times New Roman" pitchFamily="18" charset="0"/>
              </a:rPr>
              <a:t>      Các môn học trong chương trình luôn có sự tương hỗ lẫn nhau như hoạt động “Làm quen với </a:t>
            </a:r>
            <a:r>
              <a:rPr lang="en-US" dirty="0">
                <a:latin typeface="Times New Roman" pitchFamily="18" charset="0"/>
                <a:cs typeface="Times New Roman" pitchFamily="18" charset="0"/>
              </a:rPr>
              <a:t>“ </a:t>
            </a:r>
            <a:r>
              <a:rPr lang="vi-VN" dirty="0">
                <a:latin typeface="Times New Roman" pitchFamily="18" charset="0"/>
                <a:cs typeface="Times New Roman" pitchFamily="18" charset="0"/>
              </a:rPr>
              <a:t>Văn học” được lồng ghép với các hoạt động khác, quá trình tổ chức hoạt động làm quen với văn học, các hoạt động khác cũng được tích hợp, đan xen một cách hợp lý và chặt chẽ dưới nhiều hình thức phong phú, đa dạng và hấp dẫn. Chẳng hạn </a:t>
            </a:r>
            <a:r>
              <a:rPr lang="en-US" dirty="0">
                <a:latin typeface="Times New Roman" pitchFamily="18" charset="0"/>
                <a:cs typeface="Times New Roman" pitchFamily="18" charset="0"/>
              </a:rPr>
              <a:t>khi dạo chơi xong trẻ chơi trò chơi tự do trẻ có thể sử dụng những chiếc lá sẵn có tại địa phương như lá mít, lá sẵn, lá bơ ,.... Trẻ sử dụng lá làm mũ đóng kịch.</a:t>
            </a:r>
          </a:p>
        </p:txBody>
      </p:sp>
      <p:sp>
        <p:nvSpPr>
          <p:cNvPr id="5" name="Title 1"/>
          <p:cNvSpPr>
            <a:spLocks noGrp="1"/>
          </p:cNvSpPr>
          <p:nvPr>
            <p:ph type="title"/>
          </p:nvPr>
        </p:nvSpPr>
        <p:spPr>
          <a:xfrm>
            <a:off x="457200" y="274638"/>
            <a:ext cx="8229600" cy="1143000"/>
          </a:xfrm>
        </p:spPr>
        <p:txBody>
          <a:bodyPr>
            <a:normAutofit/>
          </a:bodyPr>
          <a:lstStyle/>
          <a:p>
            <a:r>
              <a:rPr lang="en-US" sz="2800" b="1" dirty="0">
                <a:solidFill>
                  <a:srgbClr val="FF0000"/>
                </a:solidFill>
                <a:latin typeface="Times New Roman" pitchFamily="18" charset="0"/>
                <a:cs typeface="Times New Roman" pitchFamily="18" charset="0"/>
              </a:rPr>
              <a:t>* </a:t>
            </a:r>
            <a:r>
              <a:rPr lang="vi-VN" sz="2800" b="1" dirty="0">
                <a:solidFill>
                  <a:srgbClr val="FF0000"/>
                </a:solidFill>
                <a:latin typeface="Times New Roman" pitchFamily="18" charset="0"/>
                <a:cs typeface="Times New Roman" pitchFamily="18" charset="0"/>
              </a:rPr>
              <a:t>Hoạt động ngoài trời:</a:t>
            </a:r>
            <a:br>
              <a:rPr lang="en-US" sz="2800" dirty="0">
                <a:solidFill>
                  <a:srgbClr val="FF0000"/>
                </a:solidFill>
                <a:latin typeface="Times New Roman" pitchFamily="18" charset="0"/>
                <a:cs typeface="Times New Roman" pitchFamily="18" charset="0"/>
              </a:rPr>
            </a:b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53818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76400" y="6172200"/>
            <a:ext cx="4572000" cy="369332"/>
          </a:xfrm>
          <a:prstGeom prst="rect">
            <a:avLst/>
          </a:prstGeom>
          <a:noFill/>
        </p:spPr>
        <p:txBody>
          <a:bodyPr wrap="square" rtlCol="0">
            <a:spAutoFit/>
          </a:bodyPr>
          <a:lstStyle/>
          <a:p>
            <a:r>
              <a:rPr lang="vi-VN" b="1" i="1" dirty="0">
                <a:latin typeface="+mj-lt"/>
              </a:rPr>
              <a:t>Các cháu sử dụng lá cây làm mũ để đóng kịch</a:t>
            </a:r>
            <a:endParaRPr lang="en-US" dirty="0">
              <a:latin typeface="+mj-lt"/>
            </a:endParaRPr>
          </a:p>
        </p:txBody>
      </p:sp>
      <p:pic>
        <p:nvPicPr>
          <p:cNvPr id="6"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304800" y="351773"/>
            <a:ext cx="4343401" cy="5562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319414"/>
            <a:ext cx="4191000" cy="5547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013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4" name="TextBox 3"/>
          <p:cNvSpPr txBox="1"/>
          <p:nvPr/>
        </p:nvSpPr>
        <p:spPr>
          <a:xfrm>
            <a:off x="250521" y="1371600"/>
            <a:ext cx="8839200" cy="5324535"/>
          </a:xfrm>
          <a:prstGeom prst="rect">
            <a:avLst/>
          </a:prstGeom>
          <a:noFill/>
        </p:spPr>
        <p:txBody>
          <a:bodyPr wrap="square" rtlCol="0">
            <a:spAutoFit/>
          </a:bodyPr>
          <a:lstStyle/>
          <a:p>
            <a:pPr algn="just"/>
            <a:r>
              <a:rPr lang="en-US" dirty="0">
                <a:latin typeface="Times New Roman" pitchFamily="18" charset="0"/>
                <a:cs typeface="Times New Roman" pitchFamily="18" charset="0"/>
              </a:rPr>
              <a:t>     </a:t>
            </a:r>
            <a:r>
              <a:rPr lang="en-US" sz="2000" dirty="0">
                <a:latin typeface="Times New Roman" pitchFamily="18" charset="0"/>
                <a:cs typeface="Times New Roman" pitchFamily="18" charset="0"/>
              </a:rPr>
              <a:t>Hoạt động vui chơi của trẻ là con đường để phát triển tình cảm và kỹ năng giao tiếp vơi nhau, đối với những trẻ còn khó khăn về ngôn ngữ hoặc chưa mạnh dạn, tự tin, sẽ giúp trẻ kết nối với nhau một cách tự nhiên, trò chơi đối với trẻ là một sự thể hiện phản ánh độc đáo, sáng tạo của trẻ với môi trường xung quanh, đặc biệt với trò chơi phân vai, trò chơi đóng kịch, tổ chức cho trẻ chơi đóng kịch vào những buổi chung vui cuối tuần, với những trang phục đẹp, ngộ nghĩnh như: rối, mặt nạ, mũ …, trẻ sẽ rất hào hứng và thích thú, hoặc tổ chức dưới hình thức“Chương trình dành cho người yêu văn học, “Liên hoan văn nghệ”…</a:t>
            </a:r>
            <a:endParaRPr lang="vi-VN" sz="2000" dirty="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     Qua hoạt động đóng kịch, trẻ truyền đạt lại nội dung truyện, “Làm sống lại tâm trạng, hành động, ngôn ngữ hội thoại của các nhân vật trong tác phẩm. Đồng thời thể hiện tình cảm và sự đánh giá của trẻ đối với nhân vật”. Trước khi cho trẻ đóng kịch, cô cần giúp trẻ nhớ lại nội dung truyện, biết thể hiện tính cách, tâm trạng các nhân vật trong truyện, chuẩn bị phần kịch bản chu đáo sáng tạo để nội dung thêm phong phú, hấp dẫn. Chú ý đến cách tổ chức, hình thức biểu diễn, những đồ dùng và trang phục sao cho phù hợp với nội dung từng truyện, cũng có thể cô hoặc một trẻ là người dẫn truyện, nhưng có khi trẻ tự cùng nhau biểu diễn .</a:t>
            </a:r>
            <a:endParaRPr lang="vi-VN" sz="2000" dirty="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 </a:t>
            </a:r>
            <a:endParaRPr lang="vi-VN" sz="2000" dirty="0">
              <a:latin typeface="Times New Roman" pitchFamily="18" charset="0"/>
              <a:cs typeface="Times New Roman" pitchFamily="18" charset="0"/>
            </a:endParaRPr>
          </a:p>
        </p:txBody>
      </p:sp>
      <p:sp>
        <p:nvSpPr>
          <p:cNvPr id="5" name="Title 1"/>
          <p:cNvSpPr>
            <a:spLocks noGrp="1"/>
          </p:cNvSpPr>
          <p:nvPr>
            <p:ph type="title"/>
          </p:nvPr>
        </p:nvSpPr>
        <p:spPr>
          <a:xfrm>
            <a:off x="533400" y="4762"/>
            <a:ext cx="8229600" cy="1143000"/>
          </a:xfrm>
        </p:spPr>
        <p:txBody>
          <a:bodyPr>
            <a:normAutofit/>
          </a:bodyPr>
          <a:lstStyle/>
          <a:p>
            <a:r>
              <a:rPr lang="vi-VN" sz="2800" b="1" dirty="0">
                <a:solidFill>
                  <a:srgbClr val="FF0000"/>
                </a:solidFill>
              </a:rPr>
              <a:t>Hoạt động vui chơi :</a:t>
            </a:r>
            <a:br>
              <a:rPr lang="en-US" sz="2800" b="1" dirty="0">
                <a:solidFill>
                  <a:srgbClr val="FF0000"/>
                </a:solidFill>
              </a:rPr>
            </a:br>
            <a:endParaRPr lang="en-US" sz="2800" b="1" dirty="0">
              <a:solidFill>
                <a:srgbClr val="FF0000"/>
              </a:solidFill>
            </a:endParaRPr>
          </a:p>
        </p:txBody>
      </p:sp>
    </p:spTree>
    <p:extLst>
      <p:ext uri="{BB962C8B-B14F-4D97-AF65-F5344CB8AC3E}">
        <p14:creationId xmlns:p14="http://schemas.microsoft.com/office/powerpoint/2010/main" val="2452572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200" y="3962400"/>
            <a:ext cx="1524000" cy="2954655"/>
          </a:xfrm>
          <a:prstGeom prst="rect">
            <a:avLst/>
          </a:prstGeom>
          <a:noFill/>
        </p:spPr>
        <p:txBody>
          <a:bodyPr wrap="square" rtlCol="0">
            <a:spAutoFit/>
          </a:bodyPr>
          <a:lstStyle/>
          <a:p>
            <a:endParaRPr lang="en-US" sz="2400" b="1" i="1" dirty="0">
              <a:solidFill>
                <a:schemeClr val="tx2"/>
              </a:solidFill>
              <a:latin typeface="Times New Roman" pitchFamily="18" charset="0"/>
              <a:cs typeface="Times New Roman" pitchFamily="18" charset="0"/>
            </a:endParaRPr>
          </a:p>
          <a:p>
            <a:r>
              <a:rPr lang="en-US" sz="2400" b="1" i="1" dirty="0">
                <a:solidFill>
                  <a:schemeClr val="tx2"/>
                </a:solidFill>
                <a:latin typeface="Times New Roman" pitchFamily="18" charset="0"/>
                <a:cs typeface="Times New Roman" pitchFamily="18" charset="0"/>
              </a:rPr>
              <a:t>Trẻ đang thể hiện vai diễn của mình qua đóng kịch</a:t>
            </a:r>
            <a:endParaRPr lang="en-US" sz="2400" dirty="0">
              <a:solidFill>
                <a:schemeClr val="tx2"/>
              </a:solidFill>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pic>
        <p:nvPicPr>
          <p:cNvPr id="8"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09600" y="-152400"/>
            <a:ext cx="38862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090657" y="90943"/>
            <a:ext cx="3962400" cy="3780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3771900" y="3314702"/>
            <a:ext cx="2666999"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543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3908"/>
            <a:ext cx="4267200" cy="561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03908"/>
            <a:ext cx="4343400" cy="561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7655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b="1" dirty="0">
                <a:solidFill>
                  <a:srgbClr val="FF0000"/>
                </a:solidFill>
                <a:latin typeface="Times New Roman" pitchFamily="18" charset="0"/>
                <a:cs typeface="Times New Roman" pitchFamily="18" charset="0"/>
              </a:rPr>
              <a:t>*Thông qua các trò chơi: </a:t>
            </a:r>
            <a:endParaRPr lang="en-US" dirty="0"/>
          </a:p>
        </p:txBody>
      </p:sp>
      <p:sp>
        <p:nvSpPr>
          <p:cNvPr id="3" name="Content Placeholder 2"/>
          <p:cNvSpPr>
            <a:spLocks noGrp="1"/>
          </p:cNvSpPr>
          <p:nvPr>
            <p:ph idx="1"/>
          </p:nvPr>
        </p:nvSpPr>
        <p:spPr>
          <a:xfrm>
            <a:off x="0" y="990600"/>
            <a:ext cx="8915399" cy="5867400"/>
          </a:xfrm>
        </p:spPr>
        <p:txBody>
          <a:bodyPr>
            <a:normAutofit fontScale="25000" lnSpcReduction="20000"/>
          </a:bodyPr>
          <a:lstStyle/>
          <a:p>
            <a:pPr algn="just">
              <a:buNone/>
            </a:pPr>
            <a:r>
              <a:rPr lang="en-US" sz="3800" dirty="0">
                <a:latin typeface="Times New Roman" pitchFamily="18" charset="0"/>
                <a:cs typeface="Times New Roman" pitchFamily="18" charset="0"/>
              </a:rPr>
              <a:t>           </a:t>
            </a:r>
            <a:r>
              <a:rPr lang="en-US" sz="7200" dirty="0">
                <a:latin typeface="Times New Roman" pitchFamily="18" charset="0"/>
                <a:cs typeface="Times New Roman" pitchFamily="18" charset="0"/>
              </a:rPr>
              <a:t>- Với chương </a:t>
            </a:r>
            <a:r>
              <a:rPr lang="en-US" sz="7200" dirty="0" err="1">
                <a:latin typeface="Times New Roman" pitchFamily="18" charset="0"/>
                <a:cs typeface="Times New Roman" pitchFamily="18" charset="0"/>
              </a:rPr>
              <a:t>trình</a:t>
            </a:r>
            <a:r>
              <a:rPr lang="en-US" sz="7200" dirty="0">
                <a:latin typeface="Times New Roman" pitchFamily="18" charset="0"/>
                <a:cs typeface="Times New Roman" pitchFamily="18" charset="0"/>
              </a:rPr>
              <a:t> </a:t>
            </a:r>
            <a:r>
              <a:rPr lang="vi-VN" sz="7200" dirty="0">
                <a:latin typeface="Times New Roman" pitchFamily="18" charset="0"/>
                <a:cs typeface="Times New Roman" pitchFamily="18" charset="0"/>
              </a:rPr>
              <a:t>chăm sóc và giáo dục trẻ </a:t>
            </a:r>
            <a:r>
              <a:rPr lang="en-US" sz="7200" dirty="0" err="1">
                <a:latin typeface="Times New Roman" pitchFamily="18" charset="0"/>
                <a:cs typeface="Times New Roman" pitchFamily="18" charset="0"/>
              </a:rPr>
              <a:t>mầm</a:t>
            </a:r>
            <a:r>
              <a:rPr lang="en-US" sz="7200" dirty="0">
                <a:latin typeface="Times New Roman" pitchFamily="18" charset="0"/>
                <a:cs typeface="Times New Roman" pitchFamily="18" charset="0"/>
              </a:rPr>
              <a:t> non </a:t>
            </a:r>
            <a:r>
              <a:rPr lang="en-US" sz="7200" dirty="0" err="1">
                <a:latin typeface="Times New Roman" pitchFamily="18" charset="0"/>
                <a:cs typeface="Times New Roman" pitchFamily="18" charset="0"/>
              </a:rPr>
              <a:t>hiện</a:t>
            </a:r>
            <a:r>
              <a:rPr lang="en-US" sz="7200" dirty="0">
                <a:latin typeface="Times New Roman" pitchFamily="18" charset="0"/>
                <a:cs typeface="Times New Roman" pitchFamily="18" charset="0"/>
              </a:rPr>
              <a:t> nay, các môn học luôn được đan xen, lồng ghép </a:t>
            </a:r>
            <a:r>
              <a:rPr lang="en-US" sz="7200" dirty="0" err="1">
                <a:latin typeface="Times New Roman" pitchFamily="18" charset="0"/>
                <a:cs typeface="Times New Roman" pitchFamily="18" charset="0"/>
              </a:rPr>
              <a:t>nhằm</a:t>
            </a:r>
            <a:r>
              <a:rPr lang="en-US" sz="7200" dirty="0">
                <a:latin typeface="Times New Roman" pitchFamily="18" charset="0"/>
                <a:cs typeface="Times New Roman" pitchFamily="18" charset="0"/>
              </a:rPr>
              <a:t> </a:t>
            </a:r>
            <a:r>
              <a:rPr lang="en-US" sz="7200" dirty="0" err="1">
                <a:latin typeface="Times New Roman" pitchFamily="18" charset="0"/>
                <a:cs typeface="Times New Roman" pitchFamily="18" charset="0"/>
              </a:rPr>
              <a:t>nâng</a:t>
            </a:r>
            <a:r>
              <a:rPr lang="vi-VN" sz="7200" dirty="0">
                <a:latin typeface="Times New Roman" pitchFamily="18" charset="0"/>
                <a:cs typeface="Times New Roman" pitchFamily="18" charset="0"/>
              </a:rPr>
              <a:t> </a:t>
            </a:r>
            <a:r>
              <a:rPr lang="en-US" sz="7200" dirty="0" err="1">
                <a:latin typeface="Times New Roman" pitchFamily="18" charset="0"/>
                <a:cs typeface="Times New Roman" pitchFamily="18" charset="0"/>
              </a:rPr>
              <a:t>tính</a:t>
            </a:r>
            <a:r>
              <a:rPr lang="en-US" sz="7200" dirty="0">
                <a:latin typeface="Times New Roman" pitchFamily="18" charset="0"/>
                <a:cs typeface="Times New Roman" pitchFamily="18" charset="0"/>
              </a:rPr>
              <a:t> hiệu quả, với đặc điểm của giáo dục mầm non, cho trẻ “ Học bằng chơi, thông qua chơi mà học”. Văn học không chỉ những giúp trẻ được nghe kể chuyện, đọc thơ mà còn tích hợp được các môn học khác dưới hình thức tổ chức trò chơi. Qua trò chơi giáo viên có thể đánh giá được kiến thức mà trẻ tiếp thu được ở mức độ nào, cao hay thấp. Đưa trò chơi vào tiết  học là một sự lồng ghép khéo léo, làm cho giờ hoạt động thêm sinh động. Phối hợp giữa trò chơi động và tĩnh. Lựa chọn những trò chơi có thể tích hợp được nhiều môn học khác. Tuy vậy, trò chơi dù tổ chức dưới hình thức nào cũng phải đảm bảo tính vừa sức và hứng thú đối với trẻ, không lạm dụng, không ôm đồm </a:t>
            </a:r>
          </a:p>
          <a:p>
            <a:pPr algn="just">
              <a:buNone/>
            </a:pPr>
            <a:r>
              <a:rPr lang="en-US" sz="7200" dirty="0">
                <a:latin typeface="Times New Roman" pitchFamily="18" charset="0"/>
                <a:cs typeface="Times New Roman" pitchFamily="18" charset="0"/>
              </a:rPr>
              <a:t>       Ví dụ: truyện “ Ai đáng khen nhiều hơn”, tôi tổ chức trò chơi “ Qua cầu hái nấm” bằng cách: Chia trẻ thành 2 đội có số lượng người bằng nhau, cùng thi bước qua cầu hái nấm có chữ cái đã học.</a:t>
            </a:r>
          </a:p>
          <a:p>
            <a:pPr algn="just">
              <a:buNone/>
            </a:pPr>
            <a:r>
              <a:rPr lang="en-US" sz="7200" dirty="0">
                <a:latin typeface="Times New Roman" pitchFamily="18" charset="0"/>
                <a:cs typeface="Times New Roman" pitchFamily="18" charset="0"/>
              </a:rPr>
              <a:t>         - Ngoài ra, có thể tổ chức các trò chơi mang tính tích hợp tạo hình như: nặn, tô, vẽ hoặc ghép tranh các nhân vật chính trong truyện .</a:t>
            </a:r>
          </a:p>
          <a:p>
            <a:pPr algn="just">
              <a:buNone/>
            </a:pPr>
            <a:r>
              <a:rPr lang="en-US" sz="7200" i="1" dirty="0">
                <a:latin typeface="Times New Roman" pitchFamily="18" charset="0"/>
                <a:cs typeface="Times New Roman" pitchFamily="18" charset="0"/>
              </a:rPr>
              <a:t>       Ví dụ</a:t>
            </a:r>
            <a:r>
              <a:rPr lang="en-US" sz="7200" dirty="0">
                <a:latin typeface="Times New Roman" pitchFamily="18" charset="0"/>
                <a:cs typeface="Times New Roman" pitchFamily="18" charset="0"/>
              </a:rPr>
              <a:t> :  Nặn thỏ mẹ, thỏ anh, thỏ em trong truyện “Ai đáng khen nhiều hơn”; vẽ hình cậu bé, quả bầu đối với truyện “Quả bầu tiên” ghép các mảng tranh thành bức tranh hoàn chỉnh về nhân vật. Thỏ, gấu, quả táo đối với chuyện “Quả táo”.v.v.. tôi thay đổi hình thức chơi một cách linh hoạt, chẳng hạn: Khi cho trẻ chơi ghép các mảng tranh trong chuyện “Quả táo”, trên nền nhạc trẻ thực hiện bài tập bật qua vòng thể dục hoặc chui qua cổng, gắn từng mảng của bức tranh ghép thành bức tranh hoàn chỉnh .</a:t>
            </a:r>
          </a:p>
          <a:p>
            <a:pPr algn="just">
              <a:buNone/>
            </a:pPr>
            <a:r>
              <a:rPr lang="en-US" sz="7200" dirty="0">
                <a:latin typeface="Times New Roman" pitchFamily="18" charset="0"/>
                <a:cs typeface="Times New Roman" pitchFamily="18" charset="0"/>
              </a:rPr>
              <a:t>        - Bài thơ  “Mèo đi câu cá” tôi chuẩn bị mô hình ao cá có nhiều loại cá màu sắc khác nhau, trên mỗi con cá có gắn một chữ cái đã học. Tổ chức cho trẻ đàm thoại nội dung câu chuyện bằng hình thức chơi câu cá. Trẻ câu được cá có chữ cái gì đọc to đồng thời trả lời câu hỏi mà tôi đã chuẩn bị.</a:t>
            </a:r>
          </a:p>
          <a:p>
            <a:endParaRPr lang="en-US" sz="7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4" descr="Hình0186"/>
          <p:cNvPicPr>
            <a:picLocks noChangeAspect="1" noChangeArrowheads="1"/>
          </p:cNvPicPr>
          <p:nvPr/>
        </p:nvPicPr>
        <p:blipFill>
          <a:blip r:embed="rId2"/>
          <a:srcRect/>
          <a:stretch>
            <a:fillRect/>
          </a:stretch>
        </p:blipFill>
        <p:spPr bwMode="auto">
          <a:xfrm>
            <a:off x="228600" y="304800"/>
            <a:ext cx="4343400" cy="5943600"/>
          </a:xfrm>
          <a:prstGeom prst="rect">
            <a:avLst/>
          </a:prstGeom>
          <a:noFill/>
          <a:ln w="9525">
            <a:noFill/>
            <a:miter lim="800000"/>
            <a:headEnd/>
            <a:tailEnd/>
          </a:ln>
        </p:spPr>
      </p:pic>
      <p:pic>
        <p:nvPicPr>
          <p:cNvPr id="2051" name="Picture 15" descr="Hình0185"/>
          <p:cNvPicPr>
            <a:picLocks noChangeAspect="1" noChangeArrowheads="1"/>
          </p:cNvPicPr>
          <p:nvPr/>
        </p:nvPicPr>
        <p:blipFill>
          <a:blip r:embed="rId3"/>
          <a:srcRect/>
          <a:stretch>
            <a:fillRect/>
          </a:stretch>
        </p:blipFill>
        <p:spPr bwMode="auto">
          <a:xfrm>
            <a:off x="4953000" y="304800"/>
            <a:ext cx="3962400" cy="5943600"/>
          </a:xfrm>
          <a:prstGeom prst="rect">
            <a:avLst/>
          </a:prstGeom>
          <a:noFill/>
          <a:ln w="9525">
            <a:noFill/>
            <a:miter lim="800000"/>
            <a:headEnd/>
            <a:tailEnd/>
          </a:ln>
        </p:spPr>
      </p:pic>
      <p:sp>
        <p:nvSpPr>
          <p:cNvPr id="6" name="TextBox 5"/>
          <p:cNvSpPr txBox="1"/>
          <p:nvPr/>
        </p:nvSpPr>
        <p:spPr>
          <a:xfrm>
            <a:off x="1676400" y="6172200"/>
            <a:ext cx="5562600" cy="646331"/>
          </a:xfrm>
          <a:prstGeom prst="rect">
            <a:avLst/>
          </a:prstGeom>
          <a:noFill/>
        </p:spPr>
        <p:txBody>
          <a:bodyPr wrap="square" rtlCol="0">
            <a:spAutoFit/>
          </a:bodyPr>
          <a:lstStyle/>
          <a:p>
            <a:endParaRPr lang="en-US" b="1" i="1" dirty="0">
              <a:latin typeface="Times New Roman" pitchFamily="18" charset="0"/>
              <a:cs typeface="Times New Roman" pitchFamily="18" charset="0"/>
            </a:endParaRPr>
          </a:p>
          <a:p>
            <a:r>
              <a:rPr lang="en-US" b="1" i="1" dirty="0">
                <a:latin typeface="Times New Roman" pitchFamily="18" charset="0"/>
                <a:cs typeface="Times New Roman" pitchFamily="18" charset="0"/>
              </a:rPr>
              <a:t>          Trẻ tìm chữ cái đã học qua trò chơi câu cá</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051"/>
                                        </p:tgtEl>
                                        <p:attrNameLst>
                                          <p:attrName>style.visibility</p:attrName>
                                        </p:attrNameLst>
                                      </p:cBhvr>
                                      <p:to>
                                        <p:strVal val="visible"/>
                                      </p:to>
                                    </p:set>
                                    <p:animEffect transition="in" filter="circle(in)">
                                      <p:cBhvr>
                                        <p:cTn id="14"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Times New Roman" pitchFamily="18" charset="0"/>
                <a:cs typeface="Times New Roman" pitchFamily="18" charset="0"/>
              </a:rPr>
              <a:t>*Kết hợp với cha mẹ trẻ: </a:t>
            </a:r>
            <a:endParaRPr lang="en-US" dirty="0"/>
          </a:p>
        </p:txBody>
      </p:sp>
      <p:sp>
        <p:nvSpPr>
          <p:cNvPr id="3" name="Content Placeholder 2"/>
          <p:cNvSpPr>
            <a:spLocks noGrp="1"/>
          </p:cNvSpPr>
          <p:nvPr>
            <p:ph idx="1"/>
          </p:nvPr>
        </p:nvSpPr>
        <p:spPr/>
        <p:txBody>
          <a:bodyPr>
            <a:normAutofit lnSpcReduction="10000"/>
          </a:bodyPr>
          <a:lstStyle/>
          <a:p>
            <a:pPr algn="just">
              <a:buNone/>
            </a:pPr>
            <a:r>
              <a:rPr lang="en-US" sz="2900" dirty="0">
                <a:latin typeface="+mj-lt"/>
              </a:rPr>
              <a:t>      </a:t>
            </a:r>
            <a:r>
              <a:rPr lang="vi-VN" sz="2900" dirty="0">
                <a:latin typeface="+mj-lt"/>
              </a:rPr>
              <a:t> </a:t>
            </a:r>
            <a:r>
              <a:rPr lang="en-US" sz="2100" dirty="0">
                <a:latin typeface="Times New Roman" pitchFamily="18" charset="0"/>
                <a:cs typeface="Times New Roman" pitchFamily="18" charset="0"/>
              </a:rPr>
              <a:t>      </a:t>
            </a:r>
            <a:r>
              <a:rPr lang="vi-VN" sz="2100" dirty="0">
                <a:latin typeface="Times New Roman" pitchFamily="18" charset="0"/>
                <a:cs typeface="Times New Roman" pitchFamily="18" charset="0"/>
              </a:rPr>
              <a:t>Phối </a:t>
            </a:r>
            <a:r>
              <a:rPr lang="en-US" sz="2100" dirty="0">
                <a:latin typeface="Times New Roman" pitchFamily="18" charset="0"/>
                <a:cs typeface="Times New Roman" pitchFamily="18" charset="0"/>
              </a:rPr>
              <a:t>hợp với </a:t>
            </a:r>
            <a:r>
              <a:rPr lang="vi-VN" sz="2100" dirty="0">
                <a:latin typeface="Times New Roman" pitchFamily="18" charset="0"/>
                <a:cs typeface="Times New Roman" pitchFamily="18" charset="0"/>
              </a:rPr>
              <a:t>phụ huynh cùng làm đồ dùng đồ chơi</a:t>
            </a:r>
            <a:r>
              <a:rPr lang="en-US" sz="2100" dirty="0">
                <a:latin typeface="Times New Roman" pitchFamily="18" charset="0"/>
                <a:cs typeface="Times New Roman" pitchFamily="18" charset="0"/>
              </a:rPr>
              <a:t> </a:t>
            </a:r>
            <a:r>
              <a:rPr lang="vi-VN" sz="2100" dirty="0">
                <a:latin typeface="Times New Roman" pitchFamily="18" charset="0"/>
                <a:cs typeface="Times New Roman" pitchFamily="18" charset="0"/>
              </a:rPr>
              <a:t>không khí lại càng sôi động và hiệu quả hơn hẳn. Qua </a:t>
            </a:r>
            <a:r>
              <a:rPr lang="en-US" sz="2100" dirty="0">
                <a:latin typeface="Times New Roman" pitchFamily="18" charset="0"/>
                <a:cs typeface="Times New Roman" pitchFamily="18" charset="0"/>
              </a:rPr>
              <a:t>đó </a:t>
            </a:r>
            <a:r>
              <a:rPr lang="vi-VN" sz="2100" dirty="0">
                <a:latin typeface="Times New Roman" pitchFamily="18" charset="0"/>
                <a:cs typeface="Times New Roman" pitchFamily="18" charset="0"/>
              </a:rPr>
              <a:t>thấy được sự gắn kết </a:t>
            </a:r>
            <a:r>
              <a:rPr lang="en-US" sz="2100" dirty="0" err="1">
                <a:latin typeface="Times New Roman" pitchFamily="18" charset="0"/>
                <a:cs typeface="Times New Roman" pitchFamily="18" charset="0"/>
              </a:rPr>
              <a:t>phụ</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huynh</a:t>
            </a:r>
            <a:r>
              <a:rPr lang="vi-VN" sz="2100" dirty="0">
                <a:latin typeface="Times New Roman" pitchFamily="18" charset="0"/>
                <a:cs typeface="Times New Roman" pitchFamily="18" charset="0"/>
              </a:rPr>
              <a:t> và cô giáo gần gũi hơn,. Là giáo viên mầm non, lúc nào chúng tôi cũng mong muốn làm sao dành mọi điều tốt đẹp nhất đến với trẻ, </a:t>
            </a:r>
            <a:r>
              <a:rPr lang="en-US" sz="2100" dirty="0" err="1">
                <a:latin typeface="Times New Roman" pitchFamily="18" charset="0"/>
                <a:cs typeface="Times New Roman" pitchFamily="18" charset="0"/>
              </a:rPr>
              <a:t>việc</a:t>
            </a:r>
            <a:r>
              <a:rPr lang="en-US" sz="2100" dirty="0">
                <a:latin typeface="Times New Roman" pitchFamily="18" charset="0"/>
                <a:cs typeface="Times New Roman" pitchFamily="18" charset="0"/>
              </a:rPr>
              <a:t> kết hợp với cha mẹ trẻ làm thêm một số </a:t>
            </a:r>
            <a:r>
              <a:rPr lang="vi-VN" sz="2100" dirty="0">
                <a:latin typeface="Times New Roman" pitchFamily="18" charset="0"/>
                <a:cs typeface="Times New Roman" pitchFamily="18" charset="0"/>
              </a:rPr>
              <a:t>đồ chơi cho trẻ đặc biệt là các đồ chơi cho trẻ sáng tạo và đồ chơi cho trẻ thực hành trải nghiệm, sự phối hợp của phụ huynh với cô giáo thật hiệu quả và nhịp nhàng, qua đó thấy được sự quan tâm của phụ huynh về việc học tập của con em mình, phụ huynh nhiệt tình ủng hộ giúp đỡ các cô về nguyên vật liệu, ngày công để tạo ra các bộ đồ chơi sáng tạo và đầy ý nghĩa cho các cháu vui chơi, học tập. Những bộ đồ chơi tạo ra từ đôi bàn tay khéo léo và bộ óc sáng tạo của chúng tôi tin rằng sẽ mang lại cho các cháu những giờ chơi, giờ học bổ ích, hiệu quả, rèn cho các cháu nhiều kỹ năng cần thiết trong cuộc sống, là nền tảng để các cháu vững bước vào cuộc sống này. </a:t>
            </a:r>
            <a:endParaRPr lang="en-US" sz="2100"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0"/>
            <a:ext cx="4191000" cy="6858000"/>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52400"/>
            <a:ext cx="451485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0808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4" name="Rectangle 3"/>
          <p:cNvSpPr/>
          <p:nvPr/>
        </p:nvSpPr>
        <p:spPr>
          <a:xfrm>
            <a:off x="762000" y="1143000"/>
            <a:ext cx="7772400" cy="4216539"/>
          </a:xfrm>
          <a:prstGeom prst="rect">
            <a:avLst/>
          </a:prstGeom>
        </p:spPr>
        <p:txBody>
          <a:bodyPr wrap="square">
            <a:spAutoFit/>
          </a:bodyPr>
          <a:lstStyle/>
          <a:p>
            <a:r>
              <a:rPr lang="vi-VN" sz="2800" dirty="0">
                <a:solidFill>
                  <a:srgbClr val="000000"/>
                </a:solidFill>
                <a:latin typeface="Times New Roman" pitchFamily="18" charset="0"/>
                <a:ea typeface="Calibri" pitchFamily="34" charset="0"/>
                <a:cs typeface="Times New Roman" pitchFamily="18" charset="0"/>
              </a:rPr>
              <a:t>       </a:t>
            </a:r>
            <a:r>
              <a:rPr lang="pt-PT" sz="2400" dirty="0">
                <a:solidFill>
                  <a:srgbClr val="000000"/>
                </a:solidFill>
                <a:latin typeface="Times New Roman" pitchFamily="18" charset="0"/>
                <a:ea typeface="Calibri" pitchFamily="34" charset="0"/>
                <a:cs typeface="Times New Roman" pitchFamily="18" charset="0"/>
              </a:rPr>
              <a:t>Văn học là một loại hình nghệ thuật, là hoạt động tinh thần cơ bản làm hình thành nhân cách con người; đặc biệt nảy sinh tư tưởng, tình cảm, trí tưởng tượng, niềm tin và hành động nhân đạo của con người trong xã hội. </a:t>
            </a:r>
            <a:r>
              <a:rPr lang="pt-PT" sz="2400" dirty="0">
                <a:latin typeface="Times New Roman" pitchFamily="18" charset="0"/>
                <a:ea typeface="Calibri" pitchFamily="34" charset="0"/>
                <a:cs typeface="Times New Roman" pitchFamily="18" charset="0"/>
              </a:rPr>
              <a:t>“Làm quen văn học” là một hoạt động không thể thiếu được đối với trẻ ở lứa tuổi mầm non, thông qua các hoạt động làm quen với văn học sẽ góp phần tích cực giúp trẻ hình thành và phát triển kỹ năng trong giao tiếp, những tình cảm đạo đức tốt đẹp, những cảm xúc thẩm  mỹ, phát triển trí tưởng tượng của trẻ, góp phần mở rộng hiểu biết của trẻ về thế giới xung quanh đó cũng là cánh cửa mở ra chân trời nhận thức cho trẻ.</a:t>
            </a:r>
            <a:endParaRPr lang="en-US" sz="2400" dirty="0"/>
          </a:p>
        </p:txBody>
      </p:sp>
      <p:sp>
        <p:nvSpPr>
          <p:cNvPr id="3" name="Title 1"/>
          <p:cNvSpPr>
            <a:spLocks noGrp="1"/>
          </p:cNvSpPr>
          <p:nvPr>
            <p:ph type="title"/>
          </p:nvPr>
        </p:nvSpPr>
        <p:spPr>
          <a:xfrm>
            <a:off x="1371600" y="274638"/>
            <a:ext cx="6400800" cy="868362"/>
          </a:xfrm>
        </p:spPr>
        <p:txBody>
          <a:bodyPr>
            <a:noAutofit/>
          </a:bodyPr>
          <a:lstStyle/>
          <a:p>
            <a:br>
              <a:rPr lang="en-US" sz="2800" b="1" i="1" dirty="0">
                <a:solidFill>
                  <a:srgbClr val="FF0000"/>
                </a:solidFill>
              </a:rPr>
            </a:br>
            <a:br>
              <a:rPr lang="vi-VN" sz="2800" b="1" i="1" dirty="0">
                <a:solidFill>
                  <a:srgbClr val="FF0000"/>
                </a:solidFill>
              </a:rPr>
            </a:br>
            <a:br>
              <a:rPr lang="vi-VN" sz="2800" b="1" i="1" dirty="0">
                <a:solidFill>
                  <a:srgbClr val="FF0000"/>
                </a:solidFill>
              </a:rPr>
            </a:br>
            <a:br>
              <a:rPr lang="vi-VN" sz="2800" b="1" i="1" dirty="0">
                <a:solidFill>
                  <a:srgbClr val="FF0000"/>
                </a:solidFill>
              </a:rPr>
            </a:br>
            <a:r>
              <a:rPr lang="en-US" sz="3200" b="1" dirty="0">
                <a:solidFill>
                  <a:srgbClr val="FF0000"/>
                </a:solidFill>
                <a:latin typeface="Times New Roman" pitchFamily="18" charset="0"/>
                <a:cs typeface="Times New Roman" pitchFamily="18" charset="0"/>
              </a:rPr>
              <a:t>LÝ DO CHỌN BIỆN PHÁP</a:t>
            </a:r>
            <a:br>
              <a:rPr lang="en-US" sz="3200" dirty="0">
                <a:latin typeface="Times New Roman" pitchFamily="18" charset="0"/>
                <a:cs typeface="Times New Roman" pitchFamily="18" charset="0"/>
              </a:rPr>
            </a:br>
            <a:br>
              <a:rPr lang="en-US" sz="3200" dirty="0">
                <a:latin typeface="Times New Roman" pitchFamily="18" charset="0"/>
                <a:cs typeface="Times New Roman" pitchFamily="18" charset="0"/>
              </a:rPr>
            </a:br>
            <a:br>
              <a:rPr lang="en-US" sz="2800" dirty="0"/>
            </a:br>
            <a:br>
              <a:rPr lang="en-US" sz="2800" dirty="0"/>
            </a:br>
            <a:br>
              <a:rPr lang="en-US" sz="2800" dirty="0"/>
            </a:br>
            <a:endParaRPr lang="en-US" sz="1400" dirty="0">
              <a:solidFill>
                <a:srgbClr val="FF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a:solidFill>
                  <a:srgbClr val="FF0000"/>
                </a:solidFill>
                <a:latin typeface="Times New Roman" pitchFamily="18" charset="0"/>
                <a:cs typeface="Times New Roman" pitchFamily="18" charset="0"/>
              </a:rPr>
              <a:t>HIỆU QUẢ THỰC HIỆN </a:t>
            </a:r>
            <a:r>
              <a:rPr lang="en-US" sz="2400" b="1">
                <a:solidFill>
                  <a:srgbClr val="FF0000"/>
                </a:solidFill>
                <a:latin typeface="Times New Roman" pitchFamily="18" charset="0"/>
                <a:cs typeface="Times New Roman" pitchFamily="18" charset="0"/>
              </a:rPr>
              <a:t>CỬA VIỆC </a:t>
            </a:r>
            <a:r>
              <a:rPr lang="en-US" sz="2400" b="1" dirty="0">
                <a:solidFill>
                  <a:srgbClr val="FF0000"/>
                </a:solidFill>
                <a:latin typeface="Times New Roman" pitchFamily="18" charset="0"/>
                <a:cs typeface="Times New Roman" pitchFamily="18" charset="0"/>
              </a:rPr>
              <a:t>ÁP DỤNG BIỆN PHÁP TRONG THỰC TẾ DẠY HỌC</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69596390"/>
              </p:ext>
            </p:extLst>
          </p:nvPr>
        </p:nvGraphicFramePr>
        <p:xfrm>
          <a:off x="914400" y="3276601"/>
          <a:ext cx="7372349" cy="3393567"/>
        </p:xfrm>
        <a:graphic>
          <a:graphicData uri="http://schemas.openxmlformats.org/drawingml/2006/table">
            <a:tbl>
              <a:tblPr firstRow="1" firstCol="1" lastRow="1" lastCol="1" bandRow="1" bandCol="1">
                <a:tableStyleId>{5C22544A-7EE6-4342-B048-85BDC9FD1C3A}</a:tableStyleId>
              </a:tblPr>
              <a:tblGrid>
                <a:gridCol w="3717086">
                  <a:extLst>
                    <a:ext uri="{9D8B030D-6E8A-4147-A177-3AD203B41FA5}">
                      <a16:colId xmlns:a16="http://schemas.microsoft.com/office/drawing/2014/main" val="20000"/>
                    </a:ext>
                  </a:extLst>
                </a:gridCol>
                <a:gridCol w="1808312">
                  <a:extLst>
                    <a:ext uri="{9D8B030D-6E8A-4147-A177-3AD203B41FA5}">
                      <a16:colId xmlns:a16="http://schemas.microsoft.com/office/drawing/2014/main" val="20001"/>
                    </a:ext>
                  </a:extLst>
                </a:gridCol>
                <a:gridCol w="1846951">
                  <a:extLst>
                    <a:ext uri="{9D8B030D-6E8A-4147-A177-3AD203B41FA5}">
                      <a16:colId xmlns:a16="http://schemas.microsoft.com/office/drawing/2014/main" val="20002"/>
                    </a:ext>
                  </a:extLst>
                </a:gridCol>
              </a:tblGrid>
              <a:tr h="685799">
                <a:tc>
                  <a:txBody>
                    <a:bodyPr/>
                    <a:lstStyle/>
                    <a:p>
                      <a:pPr marL="0" marR="0" algn="ctr">
                        <a:lnSpc>
                          <a:spcPct val="115000"/>
                        </a:lnSpc>
                        <a:spcBef>
                          <a:spcPts val="0"/>
                        </a:spcBef>
                        <a:spcAft>
                          <a:spcPts val="0"/>
                        </a:spcAft>
                        <a:tabLst>
                          <a:tab pos="222250" algn="l"/>
                        </a:tabLst>
                      </a:pPr>
                      <a:r>
                        <a:rPr lang="vi-VN" sz="2400" dirty="0">
                          <a:effectLst/>
                          <a:latin typeface="Times New Roman" pitchFamily="18" charset="0"/>
                          <a:cs typeface="Times New Roman" pitchFamily="18" charset="0"/>
                        </a:rPr>
                        <a:t>Mức độ cảm thụ văn học của trẻ</a:t>
                      </a:r>
                      <a:endParaRPr lang="en-US" sz="2400" dirty="0">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15000"/>
                        </a:lnSpc>
                        <a:spcBef>
                          <a:spcPts val="0"/>
                        </a:spcBef>
                        <a:spcAft>
                          <a:spcPts val="0"/>
                        </a:spcAft>
                        <a:tabLst>
                          <a:tab pos="222250" algn="l"/>
                        </a:tabLst>
                      </a:pPr>
                      <a:r>
                        <a:rPr lang="en-US" sz="2400" dirty="0">
                          <a:effectLst/>
                          <a:latin typeface="Times New Roman" pitchFamily="18" charset="0"/>
                          <a:cs typeface="Times New Roman" pitchFamily="18" charset="0"/>
                        </a:rPr>
                        <a:t>Số lượng</a:t>
                      </a:r>
                      <a:endParaRPr lang="en-US" sz="2400" dirty="0">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15000"/>
                        </a:lnSpc>
                        <a:spcBef>
                          <a:spcPts val="0"/>
                        </a:spcBef>
                        <a:spcAft>
                          <a:spcPts val="0"/>
                        </a:spcAft>
                        <a:tabLst>
                          <a:tab pos="222250" algn="l"/>
                        </a:tabLst>
                      </a:pPr>
                      <a:r>
                        <a:rPr lang="en-US" sz="2400" dirty="0">
                          <a:effectLst/>
                          <a:latin typeface="Times New Roman" pitchFamily="18" charset="0"/>
                          <a:cs typeface="Times New Roman" pitchFamily="18" charset="0"/>
                        </a:rPr>
                        <a:t>Tỉ lệ</a:t>
                      </a:r>
                      <a:endParaRPr lang="en-US" sz="2400" dirty="0">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10000"/>
                  </a:ext>
                </a:extLst>
              </a:tr>
              <a:tr h="716469">
                <a:tc>
                  <a:txBody>
                    <a:bodyPr/>
                    <a:lstStyle/>
                    <a:p>
                      <a:pPr marL="0" marR="0" algn="ctr">
                        <a:lnSpc>
                          <a:spcPct val="115000"/>
                        </a:lnSpc>
                        <a:spcBef>
                          <a:spcPts val="0"/>
                        </a:spcBef>
                        <a:spcAft>
                          <a:spcPts val="0"/>
                        </a:spcAft>
                        <a:tabLst>
                          <a:tab pos="222250" algn="l"/>
                          <a:tab pos="2197100" algn="l"/>
                        </a:tabLst>
                      </a:pPr>
                      <a:r>
                        <a:rPr lang="en-US" sz="2400" b="1" kern="1200" dirty="0">
                          <a:solidFill>
                            <a:srgbClr val="FFFFFF"/>
                          </a:solidFill>
                          <a:latin typeface="Times New Roman"/>
                          <a:ea typeface="Times New Roman"/>
                          <a:cs typeface="Times New Roman"/>
                        </a:rPr>
                        <a:t>Nghe hiểu,biết đọc thơ kể chuyện theo tranh</a:t>
                      </a:r>
                      <a:endParaRPr lang="en-US" sz="2400" dirty="0">
                        <a:latin typeface="Arial"/>
                        <a:ea typeface="Arial"/>
                        <a:cs typeface="Times New Roman"/>
                      </a:endParaRPr>
                    </a:p>
                  </a:txBody>
                  <a:tcPr marL="68580" marR="68580" marT="9525" marB="0" anchor="ctr"/>
                </a:tc>
                <a:tc>
                  <a:txBody>
                    <a:bodyPr/>
                    <a:lstStyle/>
                    <a:p>
                      <a:pPr marL="0" marR="0" algn="ctr">
                        <a:lnSpc>
                          <a:spcPct val="115000"/>
                        </a:lnSpc>
                        <a:spcBef>
                          <a:spcPts val="0"/>
                        </a:spcBef>
                        <a:spcAft>
                          <a:spcPts val="0"/>
                        </a:spcAft>
                        <a:tabLst>
                          <a:tab pos="222250" algn="l"/>
                        </a:tabLst>
                      </a:pPr>
                      <a:r>
                        <a:rPr lang="en-US" sz="2400" dirty="0">
                          <a:effectLst/>
                          <a:latin typeface="Times New Roman" pitchFamily="18" charset="0"/>
                          <a:cs typeface="Times New Roman" pitchFamily="18" charset="0"/>
                        </a:rPr>
                        <a:t>20</a:t>
                      </a:r>
                      <a:endParaRPr lang="en-US" sz="240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tabLst>
                          <a:tab pos="222250" algn="l"/>
                        </a:tabLst>
                      </a:pPr>
                      <a:r>
                        <a:rPr lang="en-US" sz="2400" dirty="0">
                          <a:effectLst/>
                          <a:latin typeface="Times New Roman" pitchFamily="18" charset="0"/>
                          <a:cs typeface="Times New Roman" pitchFamily="18" charset="0"/>
                        </a:rPr>
                        <a:t>6</a:t>
                      </a:r>
                      <a:r>
                        <a:rPr lang="vi-VN" sz="2400" dirty="0">
                          <a:effectLst/>
                          <a:latin typeface="Times New Roman" pitchFamily="18" charset="0"/>
                          <a:cs typeface="Times New Roman" pitchFamily="18" charset="0"/>
                        </a:rPr>
                        <a:t>6,7 </a:t>
                      </a:r>
                      <a:r>
                        <a:rPr lang="en-US" sz="2400" dirty="0">
                          <a:effectLst/>
                          <a:latin typeface="Times New Roman" pitchFamily="18" charset="0"/>
                          <a:cs typeface="Times New Roman" pitchFamily="18" charset="0"/>
                        </a:rPr>
                        <a:t>%</a:t>
                      </a:r>
                      <a:endParaRPr lang="en-US" sz="2400" dirty="0">
                        <a:effectLst/>
                        <a:latin typeface="Times New Roman" pitchFamily="18" charset="0"/>
                        <a:ea typeface="Times New Roman"/>
                        <a:cs typeface="Times New Roman" pitchFamily="18" charset="0"/>
                      </a:endParaRPr>
                    </a:p>
                  </a:txBody>
                  <a:tcPr marL="68580" marR="68580" marT="0" marB="0" anchor="ctr"/>
                </a:tc>
                <a:extLst>
                  <a:ext uri="{0D108BD9-81ED-4DB2-BD59-A6C34878D82A}">
                    <a16:rowId xmlns:a16="http://schemas.microsoft.com/office/drawing/2014/main" val="10001"/>
                  </a:ext>
                </a:extLst>
              </a:tr>
              <a:tr h="661795">
                <a:tc>
                  <a:txBody>
                    <a:bodyPr/>
                    <a:lstStyle/>
                    <a:p>
                      <a:pPr marL="0" marR="0" algn="ctr">
                        <a:lnSpc>
                          <a:spcPct val="115000"/>
                        </a:lnSpc>
                        <a:spcBef>
                          <a:spcPts val="0"/>
                        </a:spcBef>
                        <a:spcAft>
                          <a:spcPts val="0"/>
                        </a:spcAft>
                        <a:tabLst>
                          <a:tab pos="222250" algn="l"/>
                          <a:tab pos="2197100" algn="l"/>
                        </a:tabLst>
                      </a:pPr>
                      <a:r>
                        <a:rPr lang="en-US" sz="2400" b="1" kern="1200" dirty="0">
                          <a:solidFill>
                            <a:srgbClr val="FFFFFF"/>
                          </a:solidFill>
                          <a:latin typeface="Times New Roman"/>
                          <a:ea typeface="Times New Roman"/>
                          <a:cs typeface="Times New Roman"/>
                        </a:rPr>
                        <a:t>Thể hiện cảm xúc nghe kể còn lúng túng</a:t>
                      </a:r>
                      <a:endParaRPr lang="en-US" sz="2400" dirty="0">
                        <a:latin typeface="Arial"/>
                        <a:ea typeface="Arial"/>
                        <a:cs typeface="Times New Roman"/>
                      </a:endParaRPr>
                    </a:p>
                  </a:txBody>
                  <a:tcPr marL="68580" marR="68580" marT="9525" marB="0" anchor="ctr"/>
                </a:tc>
                <a:tc>
                  <a:txBody>
                    <a:bodyPr/>
                    <a:lstStyle/>
                    <a:p>
                      <a:pPr marL="0" marR="0" algn="ctr">
                        <a:lnSpc>
                          <a:spcPct val="115000"/>
                        </a:lnSpc>
                        <a:spcBef>
                          <a:spcPts val="0"/>
                        </a:spcBef>
                        <a:spcAft>
                          <a:spcPts val="0"/>
                        </a:spcAft>
                        <a:tabLst>
                          <a:tab pos="222250" algn="l"/>
                        </a:tabLst>
                      </a:pPr>
                      <a:r>
                        <a:rPr lang="en-US" sz="2400" dirty="0">
                          <a:effectLst/>
                          <a:latin typeface="Times New Roman" pitchFamily="18" charset="0"/>
                          <a:cs typeface="Times New Roman" pitchFamily="18" charset="0"/>
                        </a:rPr>
                        <a:t>9</a:t>
                      </a:r>
                      <a:endParaRPr lang="en-US" sz="240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tabLst>
                          <a:tab pos="222250" algn="l"/>
                        </a:tabLst>
                      </a:pPr>
                      <a:r>
                        <a:rPr lang="vi-VN" sz="2400" dirty="0">
                          <a:effectLst/>
                          <a:latin typeface="Times New Roman" pitchFamily="18" charset="0"/>
                          <a:cs typeface="Times New Roman" pitchFamily="18" charset="0"/>
                        </a:rPr>
                        <a:t>30</a:t>
                      </a:r>
                      <a:r>
                        <a:rPr lang="en-US" sz="2400" dirty="0">
                          <a:effectLst/>
                          <a:latin typeface="Times New Roman" pitchFamily="18" charset="0"/>
                          <a:cs typeface="Times New Roman" pitchFamily="18" charset="0"/>
                        </a:rPr>
                        <a:t> %</a:t>
                      </a:r>
                      <a:endParaRPr lang="en-US" sz="2400" dirty="0">
                        <a:effectLst/>
                        <a:latin typeface="Times New Roman" pitchFamily="18" charset="0"/>
                        <a:ea typeface="Times New Roman"/>
                        <a:cs typeface="Times New Roman" pitchFamily="18" charset="0"/>
                      </a:endParaRPr>
                    </a:p>
                  </a:txBody>
                  <a:tcPr marL="68580" marR="68580" marT="0" marB="0" anchor="ctr"/>
                </a:tc>
                <a:extLst>
                  <a:ext uri="{0D108BD9-81ED-4DB2-BD59-A6C34878D82A}">
                    <a16:rowId xmlns:a16="http://schemas.microsoft.com/office/drawing/2014/main" val="10002"/>
                  </a:ext>
                </a:extLst>
              </a:tr>
              <a:tr h="770519">
                <a:tc>
                  <a:txBody>
                    <a:bodyPr/>
                    <a:lstStyle/>
                    <a:p>
                      <a:pPr marL="0" marR="0" algn="ctr">
                        <a:lnSpc>
                          <a:spcPct val="115000"/>
                        </a:lnSpc>
                        <a:spcBef>
                          <a:spcPts val="0"/>
                        </a:spcBef>
                        <a:spcAft>
                          <a:spcPts val="0"/>
                        </a:spcAft>
                        <a:tabLst>
                          <a:tab pos="222250" algn="l"/>
                          <a:tab pos="2197100" algn="l"/>
                        </a:tabLst>
                      </a:pPr>
                      <a:r>
                        <a:rPr lang="en-US" sz="2400" b="1" kern="1200" dirty="0">
                          <a:solidFill>
                            <a:schemeClr val="lt1"/>
                          </a:solidFill>
                          <a:latin typeface="+mn-lt"/>
                          <a:ea typeface="+mn-ea"/>
                          <a:cs typeface="+mn-cs"/>
                        </a:rPr>
                        <a:t>Số trẻ nhút nhát, thụ động khi tham gia vào hoạt động</a:t>
                      </a:r>
                      <a:endParaRPr lang="en-US" sz="2400" dirty="0">
                        <a:latin typeface="Arial"/>
                        <a:ea typeface="Arial"/>
                        <a:cs typeface="Times New Roman"/>
                      </a:endParaRPr>
                    </a:p>
                  </a:txBody>
                  <a:tcPr marL="68580" marR="68580" marT="9525" marB="0" anchor="ctr"/>
                </a:tc>
                <a:tc>
                  <a:txBody>
                    <a:bodyPr/>
                    <a:lstStyle/>
                    <a:p>
                      <a:pPr marL="0" marR="0" algn="ctr">
                        <a:lnSpc>
                          <a:spcPct val="115000"/>
                        </a:lnSpc>
                        <a:spcBef>
                          <a:spcPts val="0"/>
                        </a:spcBef>
                        <a:spcAft>
                          <a:spcPts val="0"/>
                        </a:spcAft>
                        <a:tabLst>
                          <a:tab pos="222250" algn="l"/>
                        </a:tabLst>
                      </a:pPr>
                      <a:r>
                        <a:rPr lang="en-US" sz="2400" dirty="0">
                          <a:effectLst/>
                          <a:latin typeface="Times New Roman" pitchFamily="18" charset="0"/>
                          <a:cs typeface="Times New Roman" pitchFamily="18" charset="0"/>
                        </a:rPr>
                        <a:t>1</a:t>
                      </a:r>
                      <a:endParaRPr lang="en-US" sz="240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tabLst>
                          <a:tab pos="222250" algn="l"/>
                        </a:tabLst>
                      </a:pPr>
                      <a:r>
                        <a:rPr lang="vi-VN" sz="2400" dirty="0">
                          <a:effectLst/>
                          <a:latin typeface="Times New Roman" pitchFamily="18" charset="0"/>
                          <a:cs typeface="Times New Roman" pitchFamily="18" charset="0"/>
                        </a:rPr>
                        <a:t>0,3</a:t>
                      </a:r>
                      <a:r>
                        <a:rPr lang="en-US" sz="2400" dirty="0">
                          <a:effectLst/>
                          <a:latin typeface="Times New Roman" pitchFamily="18" charset="0"/>
                          <a:cs typeface="Times New Roman" pitchFamily="18" charset="0"/>
                        </a:rPr>
                        <a:t>%</a:t>
                      </a:r>
                      <a:endParaRPr lang="en-US" sz="2400" dirty="0">
                        <a:effectLst/>
                        <a:latin typeface="Times New Roman" pitchFamily="18" charset="0"/>
                        <a:ea typeface="Times New Roman"/>
                        <a:cs typeface="Times New Roman" pitchFamily="18" charset="0"/>
                      </a:endParaRPr>
                    </a:p>
                  </a:txBody>
                  <a:tcPr marL="68580" marR="68580" marT="0" marB="0" anchor="ctr"/>
                </a:tc>
                <a:extLst>
                  <a:ext uri="{0D108BD9-81ED-4DB2-BD59-A6C34878D82A}">
                    <a16:rowId xmlns:a16="http://schemas.microsoft.com/office/drawing/2014/main" val="10003"/>
                  </a:ext>
                </a:extLst>
              </a:tr>
            </a:tbl>
          </a:graphicData>
        </a:graphic>
      </p:graphicFrame>
      <p:sp>
        <p:nvSpPr>
          <p:cNvPr id="5" name="Rectangle 1"/>
          <p:cNvSpPr>
            <a:spLocks noChangeArrowheads="1"/>
          </p:cNvSpPr>
          <p:nvPr/>
        </p:nvSpPr>
        <p:spPr bwMode="auto">
          <a:xfrm>
            <a:off x="1543050" y="33718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225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 name="TextBox 2"/>
          <p:cNvSpPr txBox="1"/>
          <p:nvPr/>
        </p:nvSpPr>
        <p:spPr>
          <a:xfrm>
            <a:off x="381000" y="1442581"/>
            <a:ext cx="8610600" cy="2031325"/>
          </a:xfrm>
          <a:prstGeom prst="rect">
            <a:avLst/>
          </a:prstGeom>
          <a:noFill/>
        </p:spPr>
        <p:txBody>
          <a:bodyPr wrap="square" rtlCol="0">
            <a:spAutoFit/>
          </a:bodyPr>
          <a:lstStyle/>
          <a:p>
            <a:pPr algn="just"/>
            <a:r>
              <a:rPr lang="en-US" dirty="0"/>
              <a:t>       </a:t>
            </a:r>
            <a:r>
              <a:rPr lang="en-US" dirty="0">
                <a:latin typeface="Times New Roman" pitchFamily="18" charset="0"/>
                <a:cs typeface="Times New Roman" pitchFamily="18" charset="0"/>
              </a:rPr>
              <a:t>Sau khi tiến hành các tiết dạy thực hiện cho trẻ làm quen văn học theo các nội dung trên, tôi nhận thấy trẻ đã có nhiều tiến bộ, số trẻ yêu thích môn văn học tăng lên, trẻ rất hứng thú tham gia vào các hoạt động học tập, ngôn ngữ của trẻ trở nên rõ ràng, mạch lạc hơn so với trước đây, hoạt động hào hứng, sáng tạo và rất thoải mái trong giờ học. Các cháu đọc thơ hay, nhịp nhàng, đọc diễn cảm, biết ngắt nhịp, ngắt giọng đúng chỗ, thể hiện được âm điệu, nhịp điệu của bài thơ. Tình trạng trẻ nói ngọng , nói lắp giảm nhiều rõ rệt .</a:t>
            </a:r>
          </a:p>
          <a:p>
            <a:pPr algn="just"/>
            <a:endParaRPr lang="vi-VN" dirty="0">
              <a:latin typeface="Times New Roman" pitchFamily="18" charset="0"/>
              <a:cs typeface="Times New Roman" pitchFamily="18" charset="0"/>
            </a:endParaRPr>
          </a:p>
        </p:txBody>
      </p:sp>
    </p:spTree>
    <p:extLst>
      <p:ext uri="{BB962C8B-B14F-4D97-AF65-F5344CB8AC3E}">
        <p14:creationId xmlns:p14="http://schemas.microsoft.com/office/powerpoint/2010/main" val="9698554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301914292"/>
              </p:ext>
            </p:extLst>
          </p:nvPr>
        </p:nvGraphicFramePr>
        <p:xfrm>
          <a:off x="1371600" y="4038599"/>
          <a:ext cx="7239001" cy="2556221"/>
        </p:xfrm>
        <a:graphic>
          <a:graphicData uri="http://schemas.openxmlformats.org/drawingml/2006/table">
            <a:tbl>
              <a:tblPr firstRow="1" firstCol="1" lastRow="1" lastCol="1" bandRow="1" bandCol="1">
                <a:tableStyleId>{5C22544A-7EE6-4342-B048-85BDC9FD1C3A}</a:tableStyleId>
              </a:tblPr>
              <a:tblGrid>
                <a:gridCol w="3845719">
                  <a:extLst>
                    <a:ext uri="{9D8B030D-6E8A-4147-A177-3AD203B41FA5}">
                      <a16:colId xmlns:a16="http://schemas.microsoft.com/office/drawing/2014/main" val="20000"/>
                    </a:ext>
                  </a:extLst>
                </a:gridCol>
                <a:gridCol w="2035969">
                  <a:extLst>
                    <a:ext uri="{9D8B030D-6E8A-4147-A177-3AD203B41FA5}">
                      <a16:colId xmlns:a16="http://schemas.microsoft.com/office/drawing/2014/main" val="20001"/>
                    </a:ext>
                  </a:extLst>
                </a:gridCol>
                <a:gridCol w="1357313">
                  <a:extLst>
                    <a:ext uri="{9D8B030D-6E8A-4147-A177-3AD203B41FA5}">
                      <a16:colId xmlns:a16="http://schemas.microsoft.com/office/drawing/2014/main" val="20002"/>
                    </a:ext>
                  </a:extLst>
                </a:gridCol>
              </a:tblGrid>
              <a:tr h="457201">
                <a:tc>
                  <a:txBody>
                    <a:bodyPr/>
                    <a:lstStyle/>
                    <a:p>
                      <a:pPr marL="0" marR="0" algn="ctr">
                        <a:lnSpc>
                          <a:spcPct val="115000"/>
                        </a:lnSpc>
                        <a:spcBef>
                          <a:spcPts val="0"/>
                        </a:spcBef>
                        <a:spcAft>
                          <a:spcPts val="0"/>
                        </a:spcAft>
                        <a:tabLst>
                          <a:tab pos="222250" algn="l"/>
                        </a:tabLst>
                      </a:pPr>
                      <a:r>
                        <a:rPr lang="vi-VN" sz="2000" dirty="0">
                          <a:effectLst/>
                          <a:latin typeface="Times New Roman" pitchFamily="18" charset="0"/>
                          <a:cs typeface="Times New Roman" pitchFamily="18" charset="0"/>
                        </a:rPr>
                        <a:t>Mức độ cảm thụ văn học của trẻ</a:t>
                      </a:r>
                      <a:endParaRPr lang="en-US" sz="2000" dirty="0">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15000"/>
                        </a:lnSpc>
                        <a:spcBef>
                          <a:spcPts val="0"/>
                        </a:spcBef>
                        <a:spcAft>
                          <a:spcPts val="0"/>
                        </a:spcAft>
                        <a:tabLst>
                          <a:tab pos="222250" algn="l"/>
                        </a:tabLst>
                      </a:pPr>
                      <a:r>
                        <a:rPr lang="en-US" sz="2000" dirty="0">
                          <a:effectLst/>
                          <a:latin typeface="Times New Roman" pitchFamily="18" charset="0"/>
                          <a:cs typeface="Times New Roman" pitchFamily="18" charset="0"/>
                        </a:rPr>
                        <a:t>Số lượng</a:t>
                      </a:r>
                      <a:endParaRPr lang="en-US" sz="2000" dirty="0">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15000"/>
                        </a:lnSpc>
                        <a:spcBef>
                          <a:spcPts val="0"/>
                        </a:spcBef>
                        <a:spcAft>
                          <a:spcPts val="0"/>
                        </a:spcAft>
                        <a:tabLst>
                          <a:tab pos="222250" algn="l"/>
                        </a:tabLst>
                      </a:pPr>
                      <a:r>
                        <a:rPr lang="en-US" sz="2000" dirty="0">
                          <a:effectLst/>
                          <a:latin typeface="Times New Roman" pitchFamily="18" charset="0"/>
                          <a:cs typeface="Times New Roman" pitchFamily="18" charset="0"/>
                        </a:rPr>
                        <a:t>Tỉ lệ</a:t>
                      </a:r>
                      <a:endParaRPr lang="en-US" sz="2000" dirty="0">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10000"/>
                  </a:ext>
                </a:extLst>
              </a:tr>
              <a:tr h="747994">
                <a:tc>
                  <a:txBody>
                    <a:bodyPr/>
                    <a:lstStyle/>
                    <a:p>
                      <a:pPr marL="0" marR="0" algn="ctr">
                        <a:lnSpc>
                          <a:spcPct val="115000"/>
                        </a:lnSpc>
                        <a:spcBef>
                          <a:spcPts val="0"/>
                        </a:spcBef>
                        <a:spcAft>
                          <a:spcPts val="0"/>
                        </a:spcAft>
                        <a:tabLst>
                          <a:tab pos="222250" algn="l"/>
                          <a:tab pos="2197100" algn="l"/>
                        </a:tabLst>
                      </a:pPr>
                      <a:r>
                        <a:rPr lang="en-US" sz="2000" b="1" kern="1200" dirty="0">
                          <a:solidFill>
                            <a:srgbClr val="FFFFFF"/>
                          </a:solidFill>
                          <a:latin typeface="Times New Roman"/>
                          <a:ea typeface="Times New Roman"/>
                          <a:cs typeface="Times New Roman"/>
                        </a:rPr>
                        <a:t>Nghe hiểu,biết đọc thơ kể chuyện theo tranh</a:t>
                      </a:r>
                      <a:endParaRPr lang="en-US" sz="2000" dirty="0">
                        <a:latin typeface="Arial"/>
                        <a:ea typeface="Arial"/>
                        <a:cs typeface="Times New Roman"/>
                      </a:endParaRPr>
                    </a:p>
                  </a:txBody>
                  <a:tcPr marL="68580" marR="68580" marT="9525" marB="0" anchor="ctr"/>
                </a:tc>
                <a:tc>
                  <a:txBody>
                    <a:bodyPr/>
                    <a:lstStyle/>
                    <a:p>
                      <a:pPr marL="0" marR="0" algn="ctr">
                        <a:lnSpc>
                          <a:spcPct val="115000"/>
                        </a:lnSpc>
                        <a:spcBef>
                          <a:spcPts val="0"/>
                        </a:spcBef>
                        <a:spcAft>
                          <a:spcPts val="0"/>
                        </a:spcAft>
                        <a:tabLst>
                          <a:tab pos="222250" algn="l"/>
                        </a:tabLst>
                      </a:pPr>
                      <a:r>
                        <a:rPr lang="en-US" sz="2000" dirty="0">
                          <a:effectLst/>
                          <a:latin typeface="Times New Roman" pitchFamily="18" charset="0"/>
                          <a:cs typeface="Times New Roman" pitchFamily="18" charset="0"/>
                        </a:rPr>
                        <a:t>20</a:t>
                      </a:r>
                      <a:endParaRPr lang="en-US" sz="200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tabLst>
                          <a:tab pos="222250" algn="l"/>
                        </a:tabLst>
                      </a:pPr>
                      <a:r>
                        <a:rPr lang="en-US" sz="2000" dirty="0">
                          <a:effectLst/>
                          <a:latin typeface="Times New Roman" pitchFamily="18" charset="0"/>
                          <a:cs typeface="Times New Roman" pitchFamily="18" charset="0"/>
                        </a:rPr>
                        <a:t>6</a:t>
                      </a:r>
                      <a:r>
                        <a:rPr lang="vi-VN" sz="2000" dirty="0">
                          <a:effectLst/>
                          <a:latin typeface="Times New Roman" pitchFamily="18" charset="0"/>
                          <a:cs typeface="Times New Roman" pitchFamily="18" charset="0"/>
                        </a:rPr>
                        <a:t>6,7 </a:t>
                      </a:r>
                      <a:r>
                        <a:rPr lang="en-US" sz="2000" dirty="0">
                          <a:effectLst/>
                          <a:latin typeface="Times New Roman" pitchFamily="18" charset="0"/>
                          <a:cs typeface="Times New Roman" pitchFamily="18" charset="0"/>
                        </a:rPr>
                        <a:t>%</a:t>
                      </a:r>
                      <a:endParaRPr lang="en-US" sz="2000" dirty="0">
                        <a:effectLst/>
                        <a:latin typeface="Times New Roman" pitchFamily="18" charset="0"/>
                        <a:ea typeface="Times New Roman"/>
                        <a:cs typeface="Times New Roman" pitchFamily="18" charset="0"/>
                      </a:endParaRPr>
                    </a:p>
                  </a:txBody>
                  <a:tcPr marL="68580" marR="68580" marT="0" marB="0" anchor="ctr"/>
                </a:tc>
                <a:extLst>
                  <a:ext uri="{0D108BD9-81ED-4DB2-BD59-A6C34878D82A}">
                    <a16:rowId xmlns:a16="http://schemas.microsoft.com/office/drawing/2014/main" val="10001"/>
                  </a:ext>
                </a:extLst>
              </a:tr>
              <a:tr h="661010">
                <a:tc>
                  <a:txBody>
                    <a:bodyPr/>
                    <a:lstStyle/>
                    <a:p>
                      <a:pPr marL="0" marR="0" algn="ctr">
                        <a:lnSpc>
                          <a:spcPct val="115000"/>
                        </a:lnSpc>
                        <a:spcBef>
                          <a:spcPts val="0"/>
                        </a:spcBef>
                        <a:spcAft>
                          <a:spcPts val="0"/>
                        </a:spcAft>
                        <a:tabLst>
                          <a:tab pos="222250" algn="l"/>
                          <a:tab pos="2197100" algn="l"/>
                        </a:tabLst>
                      </a:pPr>
                      <a:r>
                        <a:rPr lang="en-US" sz="2000" b="1" kern="1200" dirty="0">
                          <a:solidFill>
                            <a:srgbClr val="FFFFFF"/>
                          </a:solidFill>
                          <a:latin typeface="Times New Roman"/>
                          <a:ea typeface="Times New Roman"/>
                          <a:cs typeface="Times New Roman"/>
                        </a:rPr>
                        <a:t>Thể hiện cảm xúc nghe kể còn lúng túng</a:t>
                      </a:r>
                      <a:endParaRPr lang="en-US" sz="2000" dirty="0">
                        <a:latin typeface="Arial"/>
                        <a:ea typeface="Arial"/>
                        <a:cs typeface="Times New Roman"/>
                      </a:endParaRPr>
                    </a:p>
                  </a:txBody>
                  <a:tcPr marL="68580" marR="68580" marT="9525" marB="0" anchor="ctr"/>
                </a:tc>
                <a:tc>
                  <a:txBody>
                    <a:bodyPr/>
                    <a:lstStyle/>
                    <a:p>
                      <a:pPr marL="0" marR="0" algn="ctr">
                        <a:lnSpc>
                          <a:spcPct val="115000"/>
                        </a:lnSpc>
                        <a:spcBef>
                          <a:spcPts val="0"/>
                        </a:spcBef>
                        <a:spcAft>
                          <a:spcPts val="0"/>
                        </a:spcAft>
                        <a:tabLst>
                          <a:tab pos="222250" algn="l"/>
                        </a:tabLst>
                      </a:pPr>
                      <a:r>
                        <a:rPr lang="en-US" sz="2000" dirty="0">
                          <a:effectLst/>
                          <a:latin typeface="Times New Roman" pitchFamily="18" charset="0"/>
                          <a:cs typeface="Times New Roman" pitchFamily="18" charset="0"/>
                        </a:rPr>
                        <a:t>9</a:t>
                      </a:r>
                      <a:endParaRPr lang="en-US" sz="200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tabLst>
                          <a:tab pos="222250" algn="l"/>
                        </a:tabLst>
                      </a:pPr>
                      <a:r>
                        <a:rPr lang="vi-VN" sz="2000" dirty="0">
                          <a:effectLst/>
                          <a:latin typeface="Times New Roman" pitchFamily="18" charset="0"/>
                          <a:cs typeface="Times New Roman" pitchFamily="18" charset="0"/>
                        </a:rPr>
                        <a:t>30</a:t>
                      </a:r>
                      <a:r>
                        <a:rPr lang="en-US" sz="2000" dirty="0">
                          <a:effectLst/>
                          <a:latin typeface="Times New Roman" pitchFamily="18" charset="0"/>
                          <a:cs typeface="Times New Roman" pitchFamily="18" charset="0"/>
                        </a:rPr>
                        <a:t> %</a:t>
                      </a:r>
                      <a:endParaRPr lang="en-US" sz="2000" dirty="0">
                        <a:effectLst/>
                        <a:latin typeface="Times New Roman" pitchFamily="18" charset="0"/>
                        <a:ea typeface="Times New Roman"/>
                        <a:cs typeface="Times New Roman" pitchFamily="18" charset="0"/>
                      </a:endParaRPr>
                    </a:p>
                  </a:txBody>
                  <a:tcPr marL="68580" marR="68580" marT="0" marB="0" anchor="ctr"/>
                </a:tc>
                <a:extLst>
                  <a:ext uri="{0D108BD9-81ED-4DB2-BD59-A6C34878D82A}">
                    <a16:rowId xmlns:a16="http://schemas.microsoft.com/office/drawing/2014/main" val="10002"/>
                  </a:ext>
                </a:extLst>
              </a:tr>
              <a:tr h="442780">
                <a:tc>
                  <a:txBody>
                    <a:bodyPr/>
                    <a:lstStyle/>
                    <a:p>
                      <a:pPr marL="0" marR="0" algn="ctr">
                        <a:lnSpc>
                          <a:spcPct val="115000"/>
                        </a:lnSpc>
                        <a:spcBef>
                          <a:spcPts val="0"/>
                        </a:spcBef>
                        <a:spcAft>
                          <a:spcPts val="0"/>
                        </a:spcAft>
                        <a:tabLst>
                          <a:tab pos="222250" algn="l"/>
                          <a:tab pos="2197100" algn="l"/>
                        </a:tabLst>
                      </a:pPr>
                      <a:r>
                        <a:rPr lang="en-US" sz="1800" b="1" kern="1200" dirty="0">
                          <a:solidFill>
                            <a:schemeClr val="lt1"/>
                          </a:solidFill>
                          <a:latin typeface="Times New Roman" pitchFamily="18" charset="0"/>
                          <a:ea typeface="+mn-ea"/>
                          <a:cs typeface="Times New Roman" pitchFamily="18" charset="0"/>
                        </a:rPr>
                        <a:t>Số trẻ nhút nhát, thụ động khi tham gia vào hoạt động</a:t>
                      </a:r>
                      <a:endParaRPr lang="en-US" sz="2000" dirty="0">
                        <a:latin typeface="Times New Roman" pitchFamily="18" charset="0"/>
                        <a:ea typeface="Arial"/>
                        <a:cs typeface="Times New Roman" pitchFamily="18" charset="0"/>
                      </a:endParaRPr>
                    </a:p>
                  </a:txBody>
                  <a:tcPr marL="68580" marR="68580" marT="9525" marB="0" anchor="ctr"/>
                </a:tc>
                <a:tc>
                  <a:txBody>
                    <a:bodyPr/>
                    <a:lstStyle/>
                    <a:p>
                      <a:pPr marL="0" marR="0" algn="ctr">
                        <a:lnSpc>
                          <a:spcPct val="115000"/>
                        </a:lnSpc>
                        <a:spcBef>
                          <a:spcPts val="0"/>
                        </a:spcBef>
                        <a:spcAft>
                          <a:spcPts val="0"/>
                        </a:spcAft>
                        <a:tabLst>
                          <a:tab pos="222250" algn="l"/>
                        </a:tabLst>
                      </a:pPr>
                      <a:r>
                        <a:rPr lang="en-US" sz="2400" dirty="0">
                          <a:effectLst/>
                          <a:latin typeface="Times New Roman" pitchFamily="18" charset="0"/>
                          <a:cs typeface="Times New Roman" pitchFamily="18" charset="0"/>
                        </a:rPr>
                        <a:t>1</a:t>
                      </a:r>
                      <a:endParaRPr lang="en-US" sz="240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tabLst>
                          <a:tab pos="222250" algn="l"/>
                        </a:tabLst>
                      </a:pPr>
                      <a:r>
                        <a:rPr lang="vi-VN" sz="2400" dirty="0">
                          <a:effectLst/>
                          <a:latin typeface="Times New Roman" pitchFamily="18" charset="0"/>
                          <a:cs typeface="Times New Roman" pitchFamily="18" charset="0"/>
                        </a:rPr>
                        <a:t>0,3</a:t>
                      </a:r>
                      <a:r>
                        <a:rPr lang="en-US" sz="2400" dirty="0">
                          <a:effectLst/>
                          <a:latin typeface="Times New Roman" pitchFamily="18" charset="0"/>
                          <a:cs typeface="Times New Roman" pitchFamily="18" charset="0"/>
                        </a:rPr>
                        <a:t>%</a:t>
                      </a:r>
                      <a:endParaRPr lang="en-US" sz="2400" dirty="0">
                        <a:effectLst/>
                        <a:latin typeface="Times New Roman" pitchFamily="18" charset="0"/>
                        <a:ea typeface="Times New Roman"/>
                        <a:cs typeface="Times New Roman" pitchFamily="18" charset="0"/>
                      </a:endParaRPr>
                    </a:p>
                  </a:txBody>
                  <a:tcPr marL="68580" marR="68580" marT="0" marB="0" anchor="ctr"/>
                </a:tc>
                <a:extLst>
                  <a:ext uri="{0D108BD9-81ED-4DB2-BD59-A6C34878D82A}">
                    <a16:rowId xmlns:a16="http://schemas.microsoft.com/office/drawing/2014/main" val="10003"/>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970722961"/>
              </p:ext>
            </p:extLst>
          </p:nvPr>
        </p:nvGraphicFramePr>
        <p:xfrm>
          <a:off x="1371600" y="1142999"/>
          <a:ext cx="7315200" cy="2665096"/>
        </p:xfrm>
        <a:graphic>
          <a:graphicData uri="http://schemas.openxmlformats.org/drawingml/2006/table">
            <a:tbl>
              <a:tblPr firstRow="1" firstCol="1" lastRow="1" lastCol="1" bandRow="1" bandCol="1">
                <a:tableStyleId>{5C22544A-7EE6-4342-B048-85BDC9FD1C3A}</a:tableStyleId>
              </a:tblPr>
              <a:tblGrid>
                <a:gridCol w="38862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tblGrid>
              <a:tr h="533401">
                <a:tc>
                  <a:txBody>
                    <a:bodyPr/>
                    <a:lstStyle/>
                    <a:p>
                      <a:pPr marL="0" marR="0" algn="ctr">
                        <a:lnSpc>
                          <a:spcPct val="115000"/>
                        </a:lnSpc>
                        <a:spcBef>
                          <a:spcPts val="0"/>
                        </a:spcBef>
                        <a:spcAft>
                          <a:spcPts val="0"/>
                        </a:spcAft>
                        <a:tabLst>
                          <a:tab pos="222250" algn="l"/>
                          <a:tab pos="2197100" algn="l"/>
                        </a:tabLst>
                      </a:pPr>
                      <a:r>
                        <a:rPr lang="vi-VN" sz="2000" dirty="0">
                          <a:effectLst/>
                          <a:latin typeface="+mj-lt"/>
                        </a:rPr>
                        <a:t>Mức độ cảm thụ văn học của trẻ</a:t>
                      </a:r>
                      <a:endParaRPr lang="en-US" sz="2000" dirty="0">
                        <a:effectLst/>
                        <a:latin typeface="+mj-lt"/>
                        <a:ea typeface="Times New Roman"/>
                        <a:cs typeface="Times New Roman"/>
                      </a:endParaRPr>
                    </a:p>
                  </a:txBody>
                  <a:tcPr marL="68580" marR="68580" marT="0" marB="0" anchor="ctr"/>
                </a:tc>
                <a:tc>
                  <a:txBody>
                    <a:bodyPr/>
                    <a:lstStyle/>
                    <a:p>
                      <a:pPr marL="0" marR="0" indent="495300" algn="l">
                        <a:lnSpc>
                          <a:spcPct val="115000"/>
                        </a:lnSpc>
                        <a:spcBef>
                          <a:spcPts val="0"/>
                        </a:spcBef>
                        <a:spcAft>
                          <a:spcPts val="0"/>
                        </a:spcAft>
                        <a:tabLst>
                          <a:tab pos="222250" algn="l"/>
                          <a:tab pos="2197100" algn="l"/>
                        </a:tabLst>
                      </a:pPr>
                      <a:r>
                        <a:rPr lang="en-US" sz="2000" dirty="0">
                          <a:effectLst/>
                          <a:latin typeface="+mj-lt"/>
                        </a:rPr>
                        <a:t>Số lượng</a:t>
                      </a:r>
                      <a:endParaRPr lang="en-US" sz="2000" dirty="0">
                        <a:effectLst/>
                        <a:latin typeface="+mj-lt"/>
                        <a:ea typeface="Times New Roman"/>
                        <a:cs typeface="Times New Roman"/>
                      </a:endParaRPr>
                    </a:p>
                  </a:txBody>
                  <a:tcPr marL="68580" marR="68580" marT="0" marB="0" anchor="ctr"/>
                </a:tc>
                <a:tc>
                  <a:txBody>
                    <a:bodyPr/>
                    <a:lstStyle/>
                    <a:p>
                      <a:pPr marL="0" marR="0" indent="495300" algn="just">
                        <a:lnSpc>
                          <a:spcPct val="115000"/>
                        </a:lnSpc>
                        <a:spcBef>
                          <a:spcPts val="0"/>
                        </a:spcBef>
                        <a:spcAft>
                          <a:spcPts val="0"/>
                        </a:spcAft>
                        <a:tabLst>
                          <a:tab pos="222250" algn="l"/>
                          <a:tab pos="2197100" algn="l"/>
                        </a:tabLst>
                      </a:pPr>
                      <a:r>
                        <a:rPr lang="en-US" sz="2000" dirty="0">
                          <a:effectLst/>
                          <a:latin typeface="+mj-lt"/>
                        </a:rPr>
                        <a:t>Tỉ lệ</a:t>
                      </a:r>
                      <a:endParaRPr lang="en-US" sz="2000" dirty="0">
                        <a:effectLst/>
                        <a:latin typeface="+mj-lt"/>
                        <a:ea typeface="Times New Roman"/>
                        <a:cs typeface="Times New Roman"/>
                      </a:endParaRPr>
                    </a:p>
                  </a:txBody>
                  <a:tcPr marL="68580" marR="68580" marT="0" marB="0" anchor="ctr"/>
                </a:tc>
                <a:extLst>
                  <a:ext uri="{0D108BD9-81ED-4DB2-BD59-A6C34878D82A}">
                    <a16:rowId xmlns:a16="http://schemas.microsoft.com/office/drawing/2014/main" val="10000"/>
                  </a:ext>
                </a:extLst>
              </a:tr>
              <a:tr h="703268">
                <a:tc>
                  <a:txBody>
                    <a:bodyPr/>
                    <a:lstStyle/>
                    <a:p>
                      <a:pPr marL="0" marR="0" algn="ctr">
                        <a:lnSpc>
                          <a:spcPct val="115000"/>
                        </a:lnSpc>
                        <a:spcBef>
                          <a:spcPts val="0"/>
                        </a:spcBef>
                        <a:spcAft>
                          <a:spcPts val="0"/>
                        </a:spcAft>
                        <a:tabLst>
                          <a:tab pos="222250" algn="l"/>
                          <a:tab pos="2197100" algn="l"/>
                        </a:tabLst>
                      </a:pPr>
                      <a:r>
                        <a:rPr lang="en-US" sz="2000" b="1" kern="1200" dirty="0">
                          <a:solidFill>
                            <a:srgbClr val="FFFFFF"/>
                          </a:solidFill>
                          <a:latin typeface="Times New Roman"/>
                          <a:ea typeface="Times New Roman"/>
                          <a:cs typeface="Times New Roman"/>
                        </a:rPr>
                        <a:t>Nghe hiểu,biết đọc thơ kể chuyện theo tranh</a:t>
                      </a:r>
                      <a:endParaRPr lang="en-US" sz="2000" dirty="0">
                        <a:latin typeface="Arial"/>
                        <a:ea typeface="Arial"/>
                        <a:cs typeface="Times New Roman"/>
                      </a:endParaRPr>
                    </a:p>
                  </a:txBody>
                  <a:tcPr marL="68580" marR="68580" marT="9525" marB="0" anchor="ctr"/>
                </a:tc>
                <a:tc>
                  <a:txBody>
                    <a:bodyPr/>
                    <a:lstStyle/>
                    <a:p>
                      <a:pPr marL="0" marR="0" algn="ctr">
                        <a:lnSpc>
                          <a:spcPct val="115000"/>
                        </a:lnSpc>
                        <a:spcBef>
                          <a:spcPts val="0"/>
                        </a:spcBef>
                        <a:spcAft>
                          <a:spcPts val="0"/>
                        </a:spcAft>
                        <a:tabLst>
                          <a:tab pos="222250" algn="l"/>
                          <a:tab pos="2197100" algn="l"/>
                        </a:tabLst>
                      </a:pPr>
                      <a:r>
                        <a:rPr lang="en-US" sz="2000" dirty="0">
                          <a:effectLst/>
                          <a:latin typeface="+mj-lt"/>
                        </a:rPr>
                        <a:t>6</a:t>
                      </a:r>
                      <a:endParaRPr lang="en-US" sz="2000" dirty="0">
                        <a:effectLst/>
                        <a:latin typeface="+mj-lt"/>
                        <a:ea typeface="Times New Roman"/>
                        <a:cs typeface="Times New Roman"/>
                      </a:endParaRPr>
                    </a:p>
                  </a:txBody>
                  <a:tcPr marL="68580" marR="68580" marT="0" marB="0" anchor="ctr"/>
                </a:tc>
                <a:tc>
                  <a:txBody>
                    <a:bodyPr/>
                    <a:lstStyle/>
                    <a:p>
                      <a:pPr marL="0" marR="0" indent="495300" algn="just">
                        <a:lnSpc>
                          <a:spcPct val="115000"/>
                        </a:lnSpc>
                        <a:spcBef>
                          <a:spcPts val="0"/>
                        </a:spcBef>
                        <a:spcAft>
                          <a:spcPts val="0"/>
                        </a:spcAft>
                        <a:tabLst>
                          <a:tab pos="222250" algn="l"/>
                          <a:tab pos="2197100" algn="l"/>
                        </a:tabLst>
                      </a:pPr>
                      <a:r>
                        <a:rPr lang="vi-VN" sz="2000" dirty="0">
                          <a:effectLst/>
                          <a:latin typeface="+mj-lt"/>
                        </a:rPr>
                        <a:t>20 </a:t>
                      </a:r>
                      <a:r>
                        <a:rPr lang="en-US" sz="2000" dirty="0">
                          <a:effectLst/>
                          <a:latin typeface="+mj-lt"/>
                        </a:rPr>
                        <a:t>%</a:t>
                      </a:r>
                      <a:endParaRPr lang="en-US" sz="2000" dirty="0">
                        <a:effectLst/>
                        <a:latin typeface="+mj-lt"/>
                        <a:ea typeface="Times New Roman"/>
                        <a:cs typeface="Times New Roman"/>
                      </a:endParaRPr>
                    </a:p>
                  </a:txBody>
                  <a:tcPr marL="68580" marR="68580" marT="0" marB="0" anchor="ctr"/>
                </a:tc>
                <a:extLst>
                  <a:ext uri="{0D108BD9-81ED-4DB2-BD59-A6C34878D82A}">
                    <a16:rowId xmlns:a16="http://schemas.microsoft.com/office/drawing/2014/main" val="10001"/>
                  </a:ext>
                </a:extLst>
              </a:tr>
              <a:tr h="703268">
                <a:tc>
                  <a:txBody>
                    <a:bodyPr/>
                    <a:lstStyle/>
                    <a:p>
                      <a:pPr marL="0" marR="0" algn="ctr">
                        <a:lnSpc>
                          <a:spcPct val="115000"/>
                        </a:lnSpc>
                        <a:spcBef>
                          <a:spcPts val="0"/>
                        </a:spcBef>
                        <a:spcAft>
                          <a:spcPts val="0"/>
                        </a:spcAft>
                        <a:tabLst>
                          <a:tab pos="222250" algn="l"/>
                          <a:tab pos="2197100" algn="l"/>
                        </a:tabLst>
                      </a:pPr>
                      <a:r>
                        <a:rPr lang="en-US" sz="2000" b="1" kern="1200" dirty="0">
                          <a:solidFill>
                            <a:srgbClr val="FFFFFF"/>
                          </a:solidFill>
                          <a:latin typeface="Times New Roman"/>
                          <a:ea typeface="Times New Roman"/>
                          <a:cs typeface="Times New Roman"/>
                        </a:rPr>
                        <a:t>Thể hiện cảm xúc nghe kể còn lúng túng</a:t>
                      </a:r>
                      <a:endParaRPr lang="en-US" sz="2000" dirty="0">
                        <a:latin typeface="Arial"/>
                        <a:ea typeface="Arial"/>
                        <a:cs typeface="Times New Roman"/>
                      </a:endParaRPr>
                    </a:p>
                  </a:txBody>
                  <a:tcPr marL="68580" marR="68580" marT="9525" marB="0" anchor="ctr"/>
                </a:tc>
                <a:tc>
                  <a:txBody>
                    <a:bodyPr/>
                    <a:lstStyle/>
                    <a:p>
                      <a:pPr marL="0" marR="0" algn="ctr">
                        <a:lnSpc>
                          <a:spcPct val="115000"/>
                        </a:lnSpc>
                        <a:spcBef>
                          <a:spcPts val="0"/>
                        </a:spcBef>
                        <a:spcAft>
                          <a:spcPts val="0"/>
                        </a:spcAft>
                        <a:tabLst>
                          <a:tab pos="222250" algn="l"/>
                          <a:tab pos="2197100" algn="l"/>
                        </a:tabLst>
                      </a:pPr>
                      <a:r>
                        <a:rPr lang="en-US" sz="2000" dirty="0">
                          <a:effectLst/>
                          <a:latin typeface="+mj-lt"/>
                        </a:rPr>
                        <a:t>15</a:t>
                      </a:r>
                      <a:endParaRPr lang="en-US" sz="2000" dirty="0">
                        <a:effectLst/>
                        <a:latin typeface="+mj-lt"/>
                        <a:ea typeface="Times New Roman"/>
                        <a:cs typeface="Times New Roman"/>
                      </a:endParaRPr>
                    </a:p>
                  </a:txBody>
                  <a:tcPr marL="68580" marR="68580" marT="0" marB="0" anchor="ctr"/>
                </a:tc>
                <a:tc>
                  <a:txBody>
                    <a:bodyPr/>
                    <a:lstStyle/>
                    <a:p>
                      <a:pPr marL="0" marR="0" indent="495300" algn="just">
                        <a:lnSpc>
                          <a:spcPct val="115000"/>
                        </a:lnSpc>
                        <a:spcBef>
                          <a:spcPts val="0"/>
                        </a:spcBef>
                        <a:spcAft>
                          <a:spcPts val="0"/>
                        </a:spcAft>
                        <a:tabLst>
                          <a:tab pos="222250" algn="l"/>
                          <a:tab pos="2197100" algn="l"/>
                        </a:tabLst>
                      </a:pPr>
                      <a:r>
                        <a:rPr lang="en-US" sz="2000" dirty="0">
                          <a:effectLst/>
                          <a:latin typeface="+mj-lt"/>
                        </a:rPr>
                        <a:t>50%</a:t>
                      </a:r>
                      <a:endParaRPr lang="en-US" sz="2000" dirty="0">
                        <a:effectLst/>
                        <a:latin typeface="+mj-lt"/>
                        <a:ea typeface="Times New Roman"/>
                        <a:cs typeface="Times New Roman"/>
                      </a:endParaRPr>
                    </a:p>
                  </a:txBody>
                  <a:tcPr marL="68580" marR="68580" marT="0" marB="0" anchor="ctr"/>
                </a:tc>
                <a:extLst>
                  <a:ext uri="{0D108BD9-81ED-4DB2-BD59-A6C34878D82A}">
                    <a16:rowId xmlns:a16="http://schemas.microsoft.com/office/drawing/2014/main" val="10002"/>
                  </a:ext>
                </a:extLst>
              </a:tr>
              <a:tr h="709357">
                <a:tc>
                  <a:txBody>
                    <a:bodyPr/>
                    <a:lstStyle/>
                    <a:p>
                      <a:pPr marL="0" marR="0" algn="ctr">
                        <a:lnSpc>
                          <a:spcPct val="115000"/>
                        </a:lnSpc>
                        <a:spcBef>
                          <a:spcPts val="0"/>
                        </a:spcBef>
                        <a:spcAft>
                          <a:spcPts val="0"/>
                        </a:spcAft>
                        <a:tabLst>
                          <a:tab pos="222250" algn="l"/>
                          <a:tab pos="2197100" algn="l"/>
                        </a:tabLst>
                      </a:pPr>
                      <a:r>
                        <a:rPr lang="en-US" sz="2000" b="1" kern="1200" dirty="0">
                          <a:solidFill>
                            <a:schemeClr val="lt1"/>
                          </a:solidFill>
                          <a:latin typeface="Times New Roman" pitchFamily="18" charset="0"/>
                          <a:ea typeface="+mn-ea"/>
                          <a:cs typeface="Times New Roman" pitchFamily="18" charset="0"/>
                        </a:rPr>
                        <a:t>Số trẻ nhút nhát, thụ động khi tham gia vào hoạt động</a:t>
                      </a:r>
                      <a:endParaRPr lang="en-US" sz="2000" dirty="0">
                        <a:latin typeface="Times New Roman" pitchFamily="18" charset="0"/>
                        <a:ea typeface="Arial"/>
                        <a:cs typeface="Times New Roman" pitchFamily="18" charset="0"/>
                      </a:endParaRPr>
                    </a:p>
                  </a:txBody>
                  <a:tcPr marL="68580" marR="68580" marT="9525" marB="0" anchor="ctr"/>
                </a:tc>
                <a:tc>
                  <a:txBody>
                    <a:bodyPr/>
                    <a:lstStyle/>
                    <a:p>
                      <a:pPr marL="0" marR="0" algn="ctr">
                        <a:lnSpc>
                          <a:spcPct val="115000"/>
                        </a:lnSpc>
                        <a:spcBef>
                          <a:spcPts val="0"/>
                        </a:spcBef>
                        <a:spcAft>
                          <a:spcPts val="0"/>
                        </a:spcAft>
                        <a:tabLst>
                          <a:tab pos="222250" algn="l"/>
                          <a:tab pos="2197100" algn="l"/>
                        </a:tabLst>
                      </a:pPr>
                      <a:r>
                        <a:rPr lang="en-US" sz="2000" dirty="0">
                          <a:effectLst/>
                          <a:latin typeface="+mj-lt"/>
                        </a:rPr>
                        <a:t>9</a:t>
                      </a:r>
                      <a:endParaRPr lang="en-US" sz="2000" dirty="0">
                        <a:effectLst/>
                        <a:latin typeface="+mj-lt"/>
                        <a:ea typeface="Times New Roman"/>
                        <a:cs typeface="Times New Roman"/>
                      </a:endParaRPr>
                    </a:p>
                  </a:txBody>
                  <a:tcPr marL="68580" marR="68580" marT="0" marB="0" anchor="ctr"/>
                </a:tc>
                <a:tc>
                  <a:txBody>
                    <a:bodyPr/>
                    <a:lstStyle/>
                    <a:p>
                      <a:pPr marL="0" marR="0" indent="495300" algn="just">
                        <a:lnSpc>
                          <a:spcPct val="115000"/>
                        </a:lnSpc>
                        <a:spcBef>
                          <a:spcPts val="0"/>
                        </a:spcBef>
                        <a:spcAft>
                          <a:spcPts val="0"/>
                        </a:spcAft>
                        <a:tabLst>
                          <a:tab pos="222250" algn="l"/>
                          <a:tab pos="2197100" algn="l"/>
                        </a:tabLst>
                      </a:pPr>
                      <a:r>
                        <a:rPr lang="vi-VN" sz="2000" dirty="0">
                          <a:effectLst/>
                          <a:latin typeface="+mj-lt"/>
                        </a:rPr>
                        <a:t>30 </a:t>
                      </a:r>
                      <a:r>
                        <a:rPr lang="en-US" sz="2000" dirty="0">
                          <a:effectLst/>
                          <a:latin typeface="+mj-lt"/>
                        </a:rPr>
                        <a:t>%</a:t>
                      </a:r>
                      <a:endParaRPr lang="en-US" sz="2000" dirty="0">
                        <a:effectLst/>
                        <a:latin typeface="+mj-lt"/>
                        <a:ea typeface="Times New Roman"/>
                        <a:cs typeface="Times New Roman"/>
                      </a:endParaRPr>
                    </a:p>
                  </a:txBody>
                  <a:tcPr marL="68580" marR="68580" marT="0" marB="0" anchor="ctr"/>
                </a:tc>
                <a:extLst>
                  <a:ext uri="{0D108BD9-81ED-4DB2-BD59-A6C34878D82A}">
                    <a16:rowId xmlns:a16="http://schemas.microsoft.com/office/drawing/2014/main" val="10003"/>
                  </a:ext>
                </a:extLst>
              </a:tr>
            </a:tbl>
          </a:graphicData>
        </a:graphic>
      </p:graphicFrame>
      <p:sp>
        <p:nvSpPr>
          <p:cNvPr id="8" name="TextBox 7"/>
          <p:cNvSpPr txBox="1"/>
          <p:nvPr/>
        </p:nvSpPr>
        <p:spPr>
          <a:xfrm>
            <a:off x="365944" y="141966"/>
            <a:ext cx="8473256" cy="1846659"/>
          </a:xfrm>
          <a:prstGeom prst="rect">
            <a:avLst/>
          </a:prstGeom>
          <a:noFill/>
        </p:spPr>
        <p:txBody>
          <a:bodyPr wrap="square" rtlCol="0">
            <a:spAutoFit/>
          </a:bodyPr>
          <a:lstStyle/>
          <a:p>
            <a:pPr algn="ctr"/>
            <a:r>
              <a:rPr lang="vi-VN" sz="3200" b="1" dirty="0">
                <a:solidFill>
                  <a:srgbClr val="FF0000"/>
                </a:solidFill>
                <a:latin typeface="+mj-lt"/>
              </a:rPr>
              <a:t>Bảng so sánh mức độ đạt được sau khi sử dụng </a:t>
            </a:r>
          </a:p>
          <a:p>
            <a:pPr algn="ctr"/>
            <a:r>
              <a:rPr lang="vi-VN" sz="3200" b="1" dirty="0">
                <a:solidFill>
                  <a:srgbClr val="FF0000"/>
                </a:solidFill>
                <a:latin typeface="+mj-lt"/>
              </a:rPr>
              <a:t>các biện pháp:</a:t>
            </a:r>
            <a:endParaRPr lang="en-US" sz="3200" b="1" dirty="0">
              <a:solidFill>
                <a:srgbClr val="FF0000"/>
              </a:solidFill>
              <a:latin typeface="+mj-lt"/>
            </a:endParaRPr>
          </a:p>
          <a:p>
            <a:pPr algn="ctr"/>
            <a:endParaRPr lang="en-US" sz="3200" b="1" dirty="0">
              <a:solidFill>
                <a:srgbClr val="FF0000"/>
              </a:solidFill>
              <a:latin typeface="+mj-lt"/>
              <a:cs typeface="Times New Roman" pitchFamily="18" charset="0"/>
            </a:endParaRPr>
          </a:p>
          <a:p>
            <a:endParaRPr lang="vi-VN" dirty="0">
              <a:solidFill>
                <a:srgbClr val="FF0000"/>
              </a:solidFill>
            </a:endParaRPr>
          </a:p>
        </p:txBody>
      </p:sp>
      <p:sp>
        <p:nvSpPr>
          <p:cNvPr id="9" name="TextBox 8"/>
          <p:cNvSpPr txBox="1"/>
          <p:nvPr/>
        </p:nvSpPr>
        <p:spPr>
          <a:xfrm>
            <a:off x="86263" y="2014210"/>
            <a:ext cx="1127809" cy="523220"/>
          </a:xfrm>
          <a:prstGeom prst="rect">
            <a:avLst/>
          </a:prstGeom>
          <a:noFill/>
        </p:spPr>
        <p:txBody>
          <a:bodyPr wrap="none" rtlCol="0">
            <a:spAutoFit/>
          </a:bodyPr>
          <a:lstStyle/>
          <a:p>
            <a:r>
              <a:rPr lang="vi-VN" sz="2800" b="1" dirty="0">
                <a:latin typeface="+mj-lt"/>
              </a:rPr>
              <a:t>Trước</a:t>
            </a:r>
          </a:p>
        </p:txBody>
      </p:sp>
      <p:sp>
        <p:nvSpPr>
          <p:cNvPr id="10" name="TextBox 9"/>
          <p:cNvSpPr txBox="1"/>
          <p:nvPr/>
        </p:nvSpPr>
        <p:spPr>
          <a:xfrm>
            <a:off x="343917" y="5029200"/>
            <a:ext cx="845103" cy="584775"/>
          </a:xfrm>
          <a:prstGeom prst="rect">
            <a:avLst/>
          </a:prstGeom>
          <a:noFill/>
        </p:spPr>
        <p:txBody>
          <a:bodyPr wrap="none" rtlCol="0">
            <a:spAutoFit/>
          </a:bodyPr>
          <a:lstStyle/>
          <a:p>
            <a:r>
              <a:rPr lang="vi-VN" sz="3200" b="1" dirty="0">
                <a:latin typeface="+mj-lt"/>
              </a:rPr>
              <a:t>Sau</a:t>
            </a:r>
          </a:p>
        </p:txBody>
      </p:sp>
    </p:spTree>
    <p:extLst>
      <p:ext uri="{BB962C8B-B14F-4D97-AF65-F5344CB8AC3E}">
        <p14:creationId xmlns:p14="http://schemas.microsoft.com/office/powerpoint/2010/main" val="3509707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vi-VN" b="1" dirty="0"/>
              <a:t>Kết luận</a:t>
            </a:r>
          </a:p>
        </p:txBody>
      </p:sp>
      <p:sp>
        <p:nvSpPr>
          <p:cNvPr id="4" name="TextBox 3"/>
          <p:cNvSpPr txBox="1"/>
          <p:nvPr/>
        </p:nvSpPr>
        <p:spPr>
          <a:xfrm>
            <a:off x="242170" y="1143000"/>
            <a:ext cx="8597030" cy="5940088"/>
          </a:xfrm>
          <a:prstGeom prst="rect">
            <a:avLst/>
          </a:prstGeom>
          <a:noFill/>
        </p:spPr>
        <p:txBody>
          <a:bodyPr wrap="square" rtlCol="0">
            <a:spAutoFit/>
          </a:bodyPr>
          <a:lstStyle/>
          <a:p>
            <a:pPr algn="just"/>
            <a:r>
              <a:rPr lang="vi-VN" sz="2000" dirty="0">
                <a:latin typeface="+mj-lt"/>
              </a:rPr>
              <a:t>    - Làm quen với Văn học</a:t>
            </a:r>
            <a:r>
              <a:rPr lang="en-US" sz="2000" dirty="0">
                <a:latin typeface="+mj-lt"/>
              </a:rPr>
              <a:t> là </a:t>
            </a:r>
            <a:r>
              <a:rPr lang="en-US" sz="2000" dirty="0">
                <a:latin typeface="Times New Roman" pitchFamily="18" charset="0"/>
                <a:cs typeface="Times New Roman" pitchFamily="18" charset="0"/>
              </a:rPr>
              <a:t>hoạt động</a:t>
            </a:r>
            <a:r>
              <a:rPr lang="vi-VN" sz="2000" dirty="0">
                <a:latin typeface="Times New Roman" pitchFamily="18" charset="0"/>
                <a:cs typeface="Times New Roman" pitchFamily="18" charset="0"/>
              </a:rPr>
              <a:t> </a:t>
            </a:r>
            <a:r>
              <a:rPr lang="vi-VN" sz="2000" dirty="0">
                <a:latin typeface="+mj-lt"/>
              </a:rPr>
              <a:t>giúp trẻ phát triển ngôn ngữ, làm giàu vốn hiểu biết và vốn từ, hình thành và phát triển khả năng cảm thụ văn học, giáo dục tình cảm đạo đức thẩm mỹ ….Có thể nói hoạt động văn học đã góp phần không nhỏ trong việc hình thành nhân cách, xây dựng con người mới ở lứa tuổi thơ, mà trọng trách lớn lao ấy trước hết thuộc về cô giáo Mầm non</a:t>
            </a:r>
            <a:r>
              <a:rPr lang="vi-VN" sz="2000" dirty="0"/>
              <a:t>,</a:t>
            </a:r>
            <a:r>
              <a:rPr lang="en-US" sz="2000" dirty="0">
                <a:latin typeface="+mj-lt"/>
              </a:rPr>
              <a:t> </a:t>
            </a:r>
            <a:r>
              <a:rPr lang="vi-VN" sz="2000" dirty="0">
                <a:latin typeface="+mj-lt"/>
              </a:rPr>
              <a:t>người gieo hạt, ươm mầm. Do đó đòi hỏi cô giáo phải thật sự yêu nghề, mến trẻ, thật sự tâm huyết với nghề, thường xuyên tự bồi dưỡng chuyên môn nghiệp vụ, nâng cao trình độ về mọi mặt. </a:t>
            </a:r>
          </a:p>
          <a:p>
            <a:pPr algn="just"/>
            <a:r>
              <a:rPr lang="vi-VN" sz="2000" dirty="0">
                <a:latin typeface="+mj-lt"/>
              </a:rPr>
              <a:t>    - Đầu tư nhiều thời gian để quan tâm, tìm hiểu đặc điểm và nắm bắt được tâm lý trẻ; chuẩn bị giáo án, đồ dùng và trang thiết bị đầy đủ nhằm tạo cho trẻ được khám phá tích cực qua các câu chuyện, bài thơ hay, mang tính giáo dục và cũng đồng nghĩa với việc chuẩn bị đầy đủ kiến thức cho trẻ vào lớp một và là hành trang cho trẻ bước tới tương lai.</a:t>
            </a:r>
          </a:p>
          <a:p>
            <a:pPr algn="ctr"/>
            <a:r>
              <a:rPr lang="vi-VN" sz="2000" dirty="0">
                <a:latin typeface="+mj-lt"/>
              </a:rPr>
              <a:t>Tôi xin chân thành cảm ơn.</a:t>
            </a:r>
          </a:p>
          <a:p>
            <a:endParaRPr lang="vi-VN" sz="2000" dirty="0"/>
          </a:p>
          <a:p>
            <a:endParaRPr lang="vi-VN" sz="2000" dirty="0"/>
          </a:p>
          <a:p>
            <a:endParaRPr lang="vi-VN" sz="2000" dirty="0"/>
          </a:p>
          <a:p>
            <a:endParaRPr lang="vi-VN" sz="2000" dirty="0"/>
          </a:p>
          <a:p>
            <a:endParaRPr lang="vi-VN" sz="2000" dirty="0"/>
          </a:p>
        </p:txBody>
      </p:sp>
    </p:spTree>
    <p:extLst>
      <p:ext uri="{BB962C8B-B14F-4D97-AF65-F5344CB8AC3E}">
        <p14:creationId xmlns:p14="http://schemas.microsoft.com/office/powerpoint/2010/main" val="2283366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87143" y="304799"/>
            <a:ext cx="8552341" cy="769441"/>
          </a:xfrm>
          <a:prstGeom prst="rect">
            <a:avLst/>
          </a:prstGeom>
          <a:noFill/>
        </p:spPr>
        <p:txBody>
          <a:bodyPr wrap="none" rtlCol="0">
            <a:spAutoFit/>
          </a:bodyPr>
          <a:lstStyle/>
          <a:p>
            <a:r>
              <a:rPr lang="en-US" sz="4400" dirty="0">
                <a:solidFill>
                  <a:srgbClr val="FF0000"/>
                </a:solidFill>
                <a:latin typeface="Times New Roman" pitchFamily="18" charset="0"/>
                <a:cs typeface="Times New Roman" pitchFamily="18" charset="0"/>
              </a:rPr>
              <a:t>Cảm ơn Ban giám khảo đã lắng nghe</a:t>
            </a:r>
          </a:p>
        </p:txBody>
      </p:sp>
      <p:sp>
        <p:nvSpPr>
          <p:cNvPr id="5" name="TextBox 4"/>
          <p:cNvSpPr txBox="1"/>
          <p:nvPr/>
        </p:nvSpPr>
        <p:spPr>
          <a:xfrm>
            <a:off x="1079868" y="2375541"/>
            <a:ext cx="3897221" cy="3139321"/>
          </a:xfrm>
          <a:prstGeom prst="rect">
            <a:avLst/>
          </a:prstGeom>
          <a:noFill/>
        </p:spPr>
        <p:txBody>
          <a:bodyPr wrap="none" rtlCol="0">
            <a:spAutoFit/>
          </a:bodyPr>
          <a:lstStyle/>
          <a:p>
            <a:r>
              <a:rPr lang="en-US" sz="6600" dirty="0">
                <a:latin typeface="Times New Roman" pitchFamily="18" charset="0"/>
                <a:cs typeface="Times New Roman" pitchFamily="18" charset="0"/>
              </a:rPr>
              <a:t>Kính chào </a:t>
            </a:r>
          </a:p>
          <a:p>
            <a:r>
              <a:rPr lang="en-US" sz="6600" dirty="0">
                <a:latin typeface="Times New Roman" pitchFamily="18" charset="0"/>
                <a:cs typeface="Times New Roman" pitchFamily="18" charset="0"/>
              </a:rPr>
              <a:t>       Và</a:t>
            </a:r>
          </a:p>
          <a:p>
            <a:r>
              <a:rPr lang="en-US" sz="6600" dirty="0">
                <a:latin typeface="Times New Roman" pitchFamily="18" charset="0"/>
                <a:cs typeface="Times New Roman" pitchFamily="18" charset="0"/>
              </a:rPr>
              <a:t> tạm biệt</a:t>
            </a:r>
            <a:r>
              <a:rPr lang="en-US" sz="4400" dirty="0">
                <a:latin typeface="Times New Roman" pitchFamily="18" charset="0"/>
                <a:cs typeface="Times New Roman" pitchFamily="18" charset="0"/>
              </a:rPr>
              <a:t> </a:t>
            </a:r>
          </a:p>
        </p:txBody>
      </p:sp>
    </p:spTree>
    <p:extLst>
      <p:ext uri="{BB962C8B-B14F-4D97-AF65-F5344CB8AC3E}">
        <p14:creationId xmlns:p14="http://schemas.microsoft.com/office/powerpoint/2010/main" val="2361708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4" name="TextBox 3"/>
          <p:cNvSpPr txBox="1"/>
          <p:nvPr/>
        </p:nvSpPr>
        <p:spPr>
          <a:xfrm>
            <a:off x="152400" y="0"/>
            <a:ext cx="8839200" cy="6217087"/>
          </a:xfrm>
          <a:prstGeom prst="rect">
            <a:avLst/>
          </a:prstGeom>
          <a:noFill/>
        </p:spPr>
        <p:txBody>
          <a:bodyPr wrap="square" rtlCol="0">
            <a:spAutoFit/>
          </a:bodyPr>
          <a:lstStyle/>
          <a:p>
            <a:endParaRPr lang="it-IT" b="1" i="1" dirty="0">
              <a:latin typeface="Times New Roman" pitchFamily="18" charset="0"/>
              <a:cs typeface="Times New Roman" pitchFamily="18" charset="0"/>
            </a:endParaRPr>
          </a:p>
          <a:p>
            <a:pPr algn="just"/>
            <a:r>
              <a:rPr lang="en-US" sz="2800" b="1" dirty="0">
                <a:latin typeface="Times New Roman" pitchFamily="18" charset="0"/>
                <a:cs typeface="Times New Roman" pitchFamily="18" charset="0"/>
              </a:rPr>
              <a:t>* Thực trạng : </a:t>
            </a:r>
            <a:endParaRPr lang="nl-NL" sz="2800" b="1" dirty="0">
              <a:latin typeface="Times New Roman" pitchFamily="18" charset="0"/>
              <a:cs typeface="Times New Roman" pitchFamily="18" charset="0"/>
            </a:endParaRPr>
          </a:p>
          <a:p>
            <a:r>
              <a:rPr lang="en-US" sz="2000" dirty="0"/>
              <a:t> </a:t>
            </a:r>
          </a:p>
          <a:p>
            <a:r>
              <a:rPr lang="en-US" sz="2400" dirty="0">
                <a:latin typeface="Times New Roman" pitchFamily="18" charset="0"/>
                <a:cs typeface="Times New Roman" pitchFamily="18" charset="0"/>
              </a:rPr>
              <a:t>    Ngay từ đầu năm học ban giám hiệu nhà trường và tổ chuyên môn đã có kế hoạch nhằm phát triển tốt khả năng cảm thụ văn học theo hướng chương trình giáo dục mầm non cho trẻ 5-6 tuổi. Đối với bản thân tôi luôn yêu nghề, mến trẻ, ham học hỏi nâng cao chuyên môn, tích cực làm đồ dùng dạy học phục vụ cho môn học.    Tuy nhiên, Là một trường thuộc vùng sâu vùng xa của TX điều kiện học tập của các cháu gặp nhiều khó khăn. Cơ sở vật chất còn thiếu nhiều. </a:t>
            </a:r>
            <a:r>
              <a:rPr lang="vi-VN" sz="2400" dirty="0">
                <a:latin typeface="Times New Roman" pitchFamily="18" charset="0"/>
                <a:cs typeface="Times New Roman" pitchFamily="18" charset="0"/>
              </a:rPr>
              <a:t>- Tổng số học sinh: 30 trẻ, </a:t>
            </a:r>
            <a:r>
              <a:rPr lang="nl-NL" sz="2400" dirty="0">
                <a:latin typeface="Times New Roman" pitchFamily="18" charset="0"/>
                <a:cs typeface="Times New Roman" pitchFamily="18" charset="0"/>
              </a:rPr>
              <a:t>số lượng cháu là người dân tộc thiểu số đông, có khả năng giao tiếp chậm hơn so với các trẻ người kinh ( 2</a:t>
            </a:r>
            <a:r>
              <a:rPr lang="vi-VN" sz="2400" dirty="0">
                <a:latin typeface="Times New Roman" pitchFamily="18" charset="0"/>
                <a:cs typeface="Times New Roman" pitchFamily="18" charset="0"/>
              </a:rPr>
              <a:t>7</a:t>
            </a:r>
            <a:r>
              <a:rPr lang="nl-NL" sz="2400" dirty="0">
                <a:latin typeface="Times New Roman" pitchFamily="18" charset="0"/>
                <a:cs typeface="Times New Roman" pitchFamily="18" charset="0"/>
              </a:rPr>
              <a:t>/</a:t>
            </a:r>
            <a:r>
              <a:rPr lang="vi-VN" sz="2400" dirty="0">
                <a:latin typeface="Times New Roman" pitchFamily="18" charset="0"/>
                <a:cs typeface="Times New Roman" pitchFamily="18" charset="0"/>
              </a:rPr>
              <a:t>30</a:t>
            </a:r>
            <a:r>
              <a:rPr lang="nl-NL" sz="2400" dirty="0">
                <a:latin typeface="Times New Roman" pitchFamily="18" charset="0"/>
                <a:cs typeface="Times New Roman" pitchFamily="18" charset="0"/>
              </a:rPr>
              <a:t> cháu ).</a:t>
            </a:r>
            <a:endParaRPr lang="en-US" sz="2400" dirty="0">
              <a:latin typeface="Times New Roman" pitchFamily="18" charset="0"/>
              <a:cs typeface="Times New Roman" pitchFamily="18" charset="0"/>
            </a:endParaRPr>
          </a:p>
          <a:p>
            <a:r>
              <a:rPr lang="nl-NL" sz="2400" dirty="0">
                <a:latin typeface="Times New Roman" pitchFamily="18" charset="0"/>
                <a:cs typeface="Times New Roman" pitchFamily="18" charset="0"/>
              </a:rPr>
              <a:t>- Một số trẻ còn nhút nhát, ngôn ngữ còn nhiều hạn chế, vốn từ của trẻ chưa phong phú, quá trình trải nghiệm, tiếp xúc với môi trường bên ngoài còn có những hạn chế nhất định.</a:t>
            </a:r>
            <a:r>
              <a:rPr lang="en-US" sz="2400" dirty="0">
                <a:latin typeface="Times New Roman" pitchFamily="18" charset="0"/>
                <a:cs typeface="Times New Roman" pitchFamily="18" charset="0"/>
              </a:rPr>
              <a:t> </a:t>
            </a:r>
            <a:r>
              <a:rPr lang="nl-NL" sz="2400" dirty="0">
                <a:latin typeface="Times New Roman" pitchFamily="18" charset="0"/>
                <a:cs typeface="Times New Roman" pitchFamily="18" charset="0"/>
              </a:rPr>
              <a:t>- Một số trẻ còn nói ngọng, phát âm không chuẩn </a:t>
            </a:r>
            <a:r>
              <a:rPr lang="vi-VN" sz="2400" dirty="0">
                <a:latin typeface="Times New Roman" pitchFamily="18" charset="0"/>
                <a:cs typeface="Times New Roman" pitchFamily="18" charset="0"/>
              </a:rPr>
              <a:t>nên khó khăn trong việc đọc , đóng kịch,.....</a:t>
            </a:r>
            <a:endParaRPr lang="en-US" sz="2400" dirty="0">
              <a:latin typeface="Times New Roman" pitchFamily="18" charset="0"/>
              <a:cs typeface="Times New Roman" pitchFamily="18" charset="0"/>
            </a:endParaRPr>
          </a:p>
          <a:p>
            <a:pPr algn="just"/>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47249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229600" cy="6096000"/>
          </a:xfrm>
        </p:spPr>
        <p:txBody>
          <a:bodyPr>
            <a:normAutofit/>
          </a:bodyPr>
          <a:lstStyle/>
          <a:p>
            <a:pPr algn="ctr">
              <a:buNone/>
            </a:pPr>
            <a:r>
              <a:rPr lang="en-US" b="1" dirty="0">
                <a:latin typeface="Times New Roman" pitchFamily="18" charset="0"/>
                <a:cs typeface="Times New Roman" pitchFamily="18" charset="0"/>
              </a:rPr>
              <a:t>* Qua khảo sát khả năng</a:t>
            </a:r>
            <a:r>
              <a:rPr lang="vi-VN" b="1" dirty="0">
                <a:latin typeface="Times New Roman" pitchFamily="18" charset="0"/>
                <a:cs typeface="Times New Roman" pitchFamily="18" charset="0"/>
              </a:rPr>
              <a:t> cảm thụ văn học của trẻ </a:t>
            </a:r>
            <a:r>
              <a:rPr lang="en-US" b="1" dirty="0">
                <a:latin typeface="Times New Roman" pitchFamily="18" charset="0"/>
                <a:cs typeface="Times New Roman" pitchFamily="18" charset="0"/>
              </a:rPr>
              <a:t>kết quả đạt như sau </a:t>
            </a:r>
            <a:r>
              <a:rPr lang="vi-VN" b="1" dirty="0">
                <a:latin typeface="Times New Roman" pitchFamily="18" charset="0"/>
                <a:cs typeface="Times New Roman" pitchFamily="18" charset="0"/>
              </a:rPr>
              <a:t> như sau:</a:t>
            </a:r>
            <a:endParaRPr lang="en-US" dirty="0">
              <a:latin typeface="Times New Roman" pitchFamily="18" charset="0"/>
              <a:cs typeface="Times New Roman" pitchFamily="18" charset="0"/>
            </a:endParaRPr>
          </a:p>
          <a:p>
            <a:pPr marL="0" indent="0">
              <a:buNone/>
            </a:pPr>
            <a:endParaRPr lang="en-US" dirty="0">
              <a:latin typeface="+mj-lt"/>
              <a:cs typeface="Times New Roman" pitchFamily="18" charset="0"/>
            </a:endParaRPr>
          </a:p>
          <a:p>
            <a:pPr marL="0" indent="0">
              <a:buNone/>
            </a:pPr>
            <a:endParaRPr lang="en-US" dirty="0">
              <a:latin typeface="+mj-lt"/>
              <a:cs typeface="Times New Roman" pitchFamily="18" charset="0"/>
            </a:endParaRPr>
          </a:p>
          <a:p>
            <a:pPr marL="0" indent="0">
              <a:buNone/>
            </a:pPr>
            <a:endParaRPr lang="en-US" dirty="0">
              <a:latin typeface="+mj-lt"/>
              <a:cs typeface="Times New Roman" pitchFamily="18" charset="0"/>
            </a:endParaRPr>
          </a:p>
          <a:p>
            <a:endParaRPr lang="en-US" dirty="0">
              <a:latin typeface="+mj-lt"/>
            </a:endParaRPr>
          </a:p>
          <a:p>
            <a:endParaRPr lang="en-US" dirty="0">
              <a:latin typeface="+mj-lt"/>
            </a:endParaRPr>
          </a:p>
          <a:p>
            <a:endParaRPr lang="en-US" dirty="0">
              <a:latin typeface="+mj-lt"/>
            </a:endParaRPr>
          </a:p>
          <a:p>
            <a:endParaRPr lang="en-US" dirty="0"/>
          </a:p>
          <a:p>
            <a:pPr marL="0" indent="0">
              <a:buNone/>
            </a:pPr>
            <a:endParaRPr lang="en-US" dirty="0">
              <a:latin typeface="+mj-lt"/>
              <a:cs typeface="Times New Roman" pitchFamily="18" charset="0"/>
            </a:endParaRPr>
          </a:p>
          <a:p>
            <a:pPr marL="0" indent="0">
              <a:buNone/>
            </a:pPr>
            <a:endParaRPr lang="en-US" dirty="0">
              <a:latin typeface="Times New Roman" pitchFamily="18" charset="0"/>
              <a:cs typeface="Times New Roman" pitchFamily="18"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2481948612"/>
              </p:ext>
            </p:extLst>
          </p:nvPr>
        </p:nvGraphicFramePr>
        <p:xfrm>
          <a:off x="762000" y="1447800"/>
          <a:ext cx="7696200" cy="4710817"/>
        </p:xfrm>
        <a:graphic>
          <a:graphicData uri="http://schemas.openxmlformats.org/drawingml/2006/table">
            <a:tbl>
              <a:tblPr firstRow="1" firstCol="1" lastRow="1" lastCol="1" bandRow="1" bandCol="1">
                <a:tableStyleId>{5C22544A-7EE6-4342-B048-85BDC9FD1C3A}</a:tableStyleId>
              </a:tblPr>
              <a:tblGrid>
                <a:gridCol w="37338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tblGrid>
              <a:tr h="1247146">
                <a:tc>
                  <a:txBody>
                    <a:bodyPr/>
                    <a:lstStyle/>
                    <a:p>
                      <a:pPr marL="0" marR="0" algn="ctr">
                        <a:lnSpc>
                          <a:spcPct val="115000"/>
                        </a:lnSpc>
                        <a:spcBef>
                          <a:spcPts val="0"/>
                        </a:spcBef>
                        <a:spcAft>
                          <a:spcPts val="0"/>
                        </a:spcAft>
                        <a:tabLst>
                          <a:tab pos="222250" algn="l"/>
                          <a:tab pos="2197100" algn="l"/>
                        </a:tabLst>
                      </a:pPr>
                      <a:r>
                        <a:rPr lang="vi-VN" sz="2800" dirty="0">
                          <a:effectLst/>
                          <a:latin typeface="+mj-lt"/>
                        </a:rPr>
                        <a:t>Mức độ cảm thụ văn học của trẻ</a:t>
                      </a:r>
                      <a:endParaRPr lang="en-US" sz="2800" dirty="0">
                        <a:effectLst/>
                        <a:latin typeface="+mj-lt"/>
                        <a:ea typeface="Times New Roman"/>
                        <a:cs typeface="Times New Roman"/>
                      </a:endParaRPr>
                    </a:p>
                  </a:txBody>
                  <a:tcPr marL="68580" marR="68580" marT="0" marB="0" anchor="ctr"/>
                </a:tc>
                <a:tc>
                  <a:txBody>
                    <a:bodyPr/>
                    <a:lstStyle/>
                    <a:p>
                      <a:pPr marL="0" marR="0" indent="495300" algn="just">
                        <a:lnSpc>
                          <a:spcPct val="115000"/>
                        </a:lnSpc>
                        <a:spcBef>
                          <a:spcPts val="0"/>
                        </a:spcBef>
                        <a:spcAft>
                          <a:spcPts val="0"/>
                        </a:spcAft>
                        <a:tabLst>
                          <a:tab pos="222250" algn="l"/>
                          <a:tab pos="2197100" algn="l"/>
                        </a:tabLst>
                      </a:pPr>
                      <a:r>
                        <a:rPr lang="en-US" sz="2800" dirty="0">
                          <a:effectLst/>
                          <a:latin typeface="+mj-lt"/>
                        </a:rPr>
                        <a:t>Số lượng</a:t>
                      </a:r>
                      <a:endParaRPr lang="en-US" sz="2800" dirty="0">
                        <a:effectLst/>
                        <a:latin typeface="+mj-lt"/>
                        <a:ea typeface="Times New Roman"/>
                        <a:cs typeface="Times New Roman"/>
                      </a:endParaRPr>
                    </a:p>
                  </a:txBody>
                  <a:tcPr marL="68580" marR="68580" marT="0" marB="0" anchor="ctr"/>
                </a:tc>
                <a:tc>
                  <a:txBody>
                    <a:bodyPr/>
                    <a:lstStyle/>
                    <a:p>
                      <a:pPr marL="0" marR="0" indent="495300" algn="just">
                        <a:lnSpc>
                          <a:spcPct val="115000"/>
                        </a:lnSpc>
                        <a:spcBef>
                          <a:spcPts val="0"/>
                        </a:spcBef>
                        <a:spcAft>
                          <a:spcPts val="0"/>
                        </a:spcAft>
                        <a:tabLst>
                          <a:tab pos="222250" algn="l"/>
                          <a:tab pos="2197100" algn="l"/>
                        </a:tabLst>
                      </a:pPr>
                      <a:r>
                        <a:rPr lang="en-US" sz="2800" dirty="0">
                          <a:effectLst/>
                          <a:latin typeface="+mj-lt"/>
                        </a:rPr>
                        <a:t>Tỉ lệ</a:t>
                      </a:r>
                      <a:endParaRPr lang="en-US" sz="2800" dirty="0">
                        <a:effectLst/>
                        <a:latin typeface="+mj-lt"/>
                        <a:ea typeface="Times New Roman"/>
                        <a:cs typeface="Times New Roman"/>
                      </a:endParaRPr>
                    </a:p>
                  </a:txBody>
                  <a:tcPr marL="68580" marR="68580" marT="0" marB="0" anchor="ctr"/>
                </a:tc>
                <a:extLst>
                  <a:ext uri="{0D108BD9-81ED-4DB2-BD59-A6C34878D82A}">
                    <a16:rowId xmlns:a16="http://schemas.microsoft.com/office/drawing/2014/main" val="10000"/>
                  </a:ext>
                </a:extLst>
              </a:tr>
              <a:tr h="981838">
                <a:tc>
                  <a:txBody>
                    <a:bodyPr/>
                    <a:lstStyle/>
                    <a:p>
                      <a:pPr marL="0" marR="0" algn="ctr">
                        <a:lnSpc>
                          <a:spcPct val="115000"/>
                        </a:lnSpc>
                        <a:spcBef>
                          <a:spcPts val="0"/>
                        </a:spcBef>
                        <a:spcAft>
                          <a:spcPts val="0"/>
                        </a:spcAft>
                        <a:tabLst>
                          <a:tab pos="222250" algn="l"/>
                          <a:tab pos="2197100" algn="l"/>
                        </a:tabLst>
                      </a:pPr>
                      <a:r>
                        <a:rPr lang="en-US" sz="2800" b="1" kern="1200" dirty="0">
                          <a:solidFill>
                            <a:srgbClr val="FFFFFF"/>
                          </a:solidFill>
                          <a:latin typeface="Times New Roman"/>
                          <a:ea typeface="Times New Roman"/>
                          <a:cs typeface="Times New Roman"/>
                        </a:rPr>
                        <a:t>Nghe hiểu,biết đọc thơ kể chuyện theo tranh</a:t>
                      </a:r>
                      <a:endParaRPr lang="en-US" sz="2800" dirty="0">
                        <a:latin typeface="Arial"/>
                        <a:ea typeface="Arial"/>
                        <a:cs typeface="Times New Roman"/>
                      </a:endParaRPr>
                    </a:p>
                  </a:txBody>
                  <a:tcPr marL="68580" marR="68580" marT="9525" marB="0" anchor="ctr"/>
                </a:tc>
                <a:tc>
                  <a:txBody>
                    <a:bodyPr/>
                    <a:lstStyle/>
                    <a:p>
                      <a:pPr marL="0" marR="0" algn="ctr">
                        <a:lnSpc>
                          <a:spcPct val="115000"/>
                        </a:lnSpc>
                        <a:spcBef>
                          <a:spcPts val="0"/>
                        </a:spcBef>
                        <a:spcAft>
                          <a:spcPts val="0"/>
                        </a:spcAft>
                        <a:tabLst>
                          <a:tab pos="222250" algn="l"/>
                          <a:tab pos="2197100" algn="l"/>
                        </a:tabLst>
                      </a:pPr>
                      <a:r>
                        <a:rPr lang="en-US" sz="2800" dirty="0">
                          <a:effectLst/>
                          <a:latin typeface="+mj-lt"/>
                        </a:rPr>
                        <a:t>6</a:t>
                      </a:r>
                      <a:endParaRPr lang="en-US" sz="2800" dirty="0">
                        <a:effectLst/>
                        <a:latin typeface="+mj-lt"/>
                        <a:ea typeface="Times New Roman"/>
                        <a:cs typeface="Times New Roman"/>
                      </a:endParaRPr>
                    </a:p>
                  </a:txBody>
                  <a:tcPr marL="68580" marR="68580" marT="0" marB="0" anchor="ctr"/>
                </a:tc>
                <a:tc>
                  <a:txBody>
                    <a:bodyPr/>
                    <a:lstStyle/>
                    <a:p>
                      <a:pPr marL="0" marR="0" indent="495300" algn="just">
                        <a:lnSpc>
                          <a:spcPct val="115000"/>
                        </a:lnSpc>
                        <a:spcBef>
                          <a:spcPts val="0"/>
                        </a:spcBef>
                        <a:spcAft>
                          <a:spcPts val="0"/>
                        </a:spcAft>
                        <a:tabLst>
                          <a:tab pos="222250" algn="l"/>
                          <a:tab pos="2197100" algn="l"/>
                        </a:tabLst>
                      </a:pPr>
                      <a:r>
                        <a:rPr lang="vi-VN" sz="2800" dirty="0">
                          <a:effectLst/>
                          <a:latin typeface="+mj-lt"/>
                        </a:rPr>
                        <a:t>20 </a:t>
                      </a:r>
                      <a:r>
                        <a:rPr lang="en-US" sz="2800" dirty="0">
                          <a:effectLst/>
                          <a:latin typeface="+mj-lt"/>
                        </a:rPr>
                        <a:t>%</a:t>
                      </a:r>
                      <a:endParaRPr lang="en-US" sz="2800" dirty="0">
                        <a:effectLst/>
                        <a:latin typeface="+mj-lt"/>
                        <a:ea typeface="Times New Roman"/>
                        <a:cs typeface="Times New Roman"/>
                      </a:endParaRPr>
                    </a:p>
                  </a:txBody>
                  <a:tcPr marL="68580" marR="68580" marT="0" marB="0" anchor="ctr"/>
                </a:tc>
                <a:extLst>
                  <a:ext uri="{0D108BD9-81ED-4DB2-BD59-A6C34878D82A}">
                    <a16:rowId xmlns:a16="http://schemas.microsoft.com/office/drawing/2014/main" val="10001"/>
                  </a:ext>
                </a:extLst>
              </a:tr>
              <a:tr h="981838">
                <a:tc>
                  <a:txBody>
                    <a:bodyPr/>
                    <a:lstStyle/>
                    <a:p>
                      <a:pPr marL="0" marR="0" algn="ctr">
                        <a:lnSpc>
                          <a:spcPct val="115000"/>
                        </a:lnSpc>
                        <a:spcBef>
                          <a:spcPts val="0"/>
                        </a:spcBef>
                        <a:spcAft>
                          <a:spcPts val="0"/>
                        </a:spcAft>
                        <a:tabLst>
                          <a:tab pos="222250" algn="l"/>
                          <a:tab pos="2197100" algn="l"/>
                        </a:tabLst>
                      </a:pPr>
                      <a:r>
                        <a:rPr lang="en-US" sz="2800" b="1" kern="1200" dirty="0">
                          <a:solidFill>
                            <a:srgbClr val="FFFFFF"/>
                          </a:solidFill>
                          <a:latin typeface="Times New Roman"/>
                          <a:ea typeface="Times New Roman"/>
                          <a:cs typeface="Times New Roman"/>
                        </a:rPr>
                        <a:t>Thể hiện cảm xúc nghe kể còn lúng túng</a:t>
                      </a:r>
                      <a:endParaRPr lang="en-US" sz="2800" dirty="0">
                        <a:latin typeface="Arial"/>
                        <a:ea typeface="Arial"/>
                        <a:cs typeface="Times New Roman"/>
                      </a:endParaRPr>
                    </a:p>
                  </a:txBody>
                  <a:tcPr marL="68580" marR="68580" marT="9525" marB="0" anchor="ctr"/>
                </a:tc>
                <a:tc>
                  <a:txBody>
                    <a:bodyPr/>
                    <a:lstStyle/>
                    <a:p>
                      <a:pPr marL="0" marR="0" algn="ctr">
                        <a:lnSpc>
                          <a:spcPct val="115000"/>
                        </a:lnSpc>
                        <a:spcBef>
                          <a:spcPts val="0"/>
                        </a:spcBef>
                        <a:spcAft>
                          <a:spcPts val="0"/>
                        </a:spcAft>
                        <a:tabLst>
                          <a:tab pos="222250" algn="l"/>
                          <a:tab pos="2197100" algn="l"/>
                        </a:tabLst>
                      </a:pPr>
                      <a:r>
                        <a:rPr lang="en-US" sz="2800" dirty="0">
                          <a:effectLst/>
                          <a:latin typeface="+mj-lt"/>
                        </a:rPr>
                        <a:t>15</a:t>
                      </a:r>
                      <a:endParaRPr lang="en-US" sz="2800" dirty="0">
                        <a:effectLst/>
                        <a:latin typeface="+mj-lt"/>
                        <a:ea typeface="Times New Roman"/>
                        <a:cs typeface="Times New Roman"/>
                      </a:endParaRPr>
                    </a:p>
                  </a:txBody>
                  <a:tcPr marL="68580" marR="68580" marT="0" marB="0" anchor="ctr"/>
                </a:tc>
                <a:tc>
                  <a:txBody>
                    <a:bodyPr/>
                    <a:lstStyle/>
                    <a:p>
                      <a:pPr marL="0" marR="0" indent="495300" algn="just">
                        <a:lnSpc>
                          <a:spcPct val="115000"/>
                        </a:lnSpc>
                        <a:spcBef>
                          <a:spcPts val="0"/>
                        </a:spcBef>
                        <a:spcAft>
                          <a:spcPts val="0"/>
                        </a:spcAft>
                        <a:tabLst>
                          <a:tab pos="222250" algn="l"/>
                          <a:tab pos="2197100" algn="l"/>
                        </a:tabLst>
                      </a:pPr>
                      <a:r>
                        <a:rPr lang="en-US" sz="2800" dirty="0">
                          <a:effectLst/>
                          <a:latin typeface="+mj-lt"/>
                        </a:rPr>
                        <a:t>50%</a:t>
                      </a:r>
                      <a:endParaRPr lang="en-US" sz="2800" dirty="0">
                        <a:effectLst/>
                        <a:latin typeface="+mj-lt"/>
                        <a:ea typeface="Times New Roman"/>
                        <a:cs typeface="Times New Roman"/>
                      </a:endParaRPr>
                    </a:p>
                  </a:txBody>
                  <a:tcPr marL="68580" marR="68580" marT="0" marB="0" anchor="ctr"/>
                </a:tc>
                <a:extLst>
                  <a:ext uri="{0D108BD9-81ED-4DB2-BD59-A6C34878D82A}">
                    <a16:rowId xmlns:a16="http://schemas.microsoft.com/office/drawing/2014/main" val="10002"/>
                  </a:ext>
                </a:extLst>
              </a:tr>
              <a:tr h="1474127">
                <a:tc>
                  <a:txBody>
                    <a:bodyPr/>
                    <a:lstStyle/>
                    <a:p>
                      <a:pPr marL="0" marR="0" algn="ctr">
                        <a:lnSpc>
                          <a:spcPct val="115000"/>
                        </a:lnSpc>
                        <a:spcBef>
                          <a:spcPts val="0"/>
                        </a:spcBef>
                        <a:spcAft>
                          <a:spcPts val="0"/>
                        </a:spcAft>
                        <a:tabLst>
                          <a:tab pos="222250" algn="l"/>
                          <a:tab pos="2197100" algn="l"/>
                        </a:tabLst>
                      </a:pPr>
                      <a:r>
                        <a:rPr lang="en-US" sz="2800" b="1" kern="1200" dirty="0">
                          <a:solidFill>
                            <a:schemeClr val="lt1"/>
                          </a:solidFill>
                          <a:latin typeface="+mn-lt"/>
                          <a:ea typeface="+mn-ea"/>
                          <a:cs typeface="+mn-cs"/>
                        </a:rPr>
                        <a:t>Số trẻ nhút nhát, thụ động khi tham gia vào hoạt động</a:t>
                      </a:r>
                      <a:endParaRPr lang="en-US" sz="2800" dirty="0">
                        <a:latin typeface="Arial"/>
                        <a:ea typeface="Arial"/>
                        <a:cs typeface="Times New Roman"/>
                      </a:endParaRPr>
                    </a:p>
                  </a:txBody>
                  <a:tcPr marL="68580" marR="68580" marT="9525" marB="0" anchor="ctr"/>
                </a:tc>
                <a:tc>
                  <a:txBody>
                    <a:bodyPr/>
                    <a:lstStyle/>
                    <a:p>
                      <a:pPr marL="0" marR="0" algn="ctr">
                        <a:lnSpc>
                          <a:spcPct val="115000"/>
                        </a:lnSpc>
                        <a:spcBef>
                          <a:spcPts val="0"/>
                        </a:spcBef>
                        <a:spcAft>
                          <a:spcPts val="0"/>
                        </a:spcAft>
                        <a:tabLst>
                          <a:tab pos="222250" algn="l"/>
                          <a:tab pos="2197100" algn="l"/>
                        </a:tabLst>
                      </a:pPr>
                      <a:r>
                        <a:rPr lang="en-US" sz="2800" dirty="0">
                          <a:effectLst/>
                          <a:latin typeface="+mj-lt"/>
                        </a:rPr>
                        <a:t>9</a:t>
                      </a:r>
                      <a:endParaRPr lang="en-US" sz="2800" dirty="0">
                        <a:effectLst/>
                        <a:latin typeface="+mj-lt"/>
                        <a:ea typeface="Times New Roman"/>
                        <a:cs typeface="Times New Roman"/>
                      </a:endParaRPr>
                    </a:p>
                  </a:txBody>
                  <a:tcPr marL="68580" marR="68580" marT="0" marB="0" anchor="ctr"/>
                </a:tc>
                <a:tc>
                  <a:txBody>
                    <a:bodyPr/>
                    <a:lstStyle/>
                    <a:p>
                      <a:pPr marL="0" marR="0" indent="495300" algn="just">
                        <a:lnSpc>
                          <a:spcPct val="115000"/>
                        </a:lnSpc>
                        <a:spcBef>
                          <a:spcPts val="0"/>
                        </a:spcBef>
                        <a:spcAft>
                          <a:spcPts val="0"/>
                        </a:spcAft>
                        <a:tabLst>
                          <a:tab pos="222250" algn="l"/>
                          <a:tab pos="2197100" algn="l"/>
                        </a:tabLst>
                      </a:pPr>
                      <a:r>
                        <a:rPr lang="vi-VN" sz="2800" dirty="0">
                          <a:effectLst/>
                          <a:latin typeface="+mj-lt"/>
                        </a:rPr>
                        <a:t>30 </a:t>
                      </a:r>
                      <a:r>
                        <a:rPr lang="en-US" sz="2800" dirty="0">
                          <a:effectLst/>
                          <a:latin typeface="+mj-lt"/>
                        </a:rPr>
                        <a:t>%</a:t>
                      </a:r>
                      <a:endParaRPr lang="en-US" sz="2800" dirty="0">
                        <a:effectLst/>
                        <a:latin typeface="+mj-lt"/>
                        <a:ea typeface="Times New Roman"/>
                        <a:cs typeface="Times New Roman"/>
                      </a:endParaRPr>
                    </a:p>
                  </a:txBody>
                  <a:tcPr marL="68580" marR="68580" marT="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83756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91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381000" y="2819400"/>
            <a:ext cx="8229600" cy="1905000"/>
          </a:xfrm>
        </p:spPr>
        <p:txBody>
          <a:bodyPr>
            <a:normAutofit/>
          </a:bodyPr>
          <a:lstStyle/>
          <a:p>
            <a:r>
              <a:rPr lang="vi-VN" b="1" dirty="0">
                <a:solidFill>
                  <a:schemeClr val="tx2">
                    <a:lumMod val="75000"/>
                  </a:schemeClr>
                </a:solidFill>
                <a:latin typeface="Times New Roman" pitchFamily="18" charset="0"/>
                <a:cs typeface="Times New Roman" pitchFamily="18" charset="0"/>
              </a:rPr>
              <a:t>NỘI DUNG BIỆN PHÁP</a:t>
            </a:r>
            <a:br>
              <a:rPr lang="en-US" dirty="0">
                <a:solidFill>
                  <a:schemeClr val="tx2">
                    <a:lumMod val="75000"/>
                  </a:schemeClr>
                </a:solidFill>
                <a:latin typeface="Times New Roman" pitchFamily="18" charset="0"/>
                <a:cs typeface="Times New Roman" pitchFamily="18" charset="0"/>
              </a:rPr>
            </a:br>
            <a:endParaRPr lang="en-US" dirty="0">
              <a:solidFill>
                <a:schemeClr val="tx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607699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Autofit/>
          </a:bodyPr>
          <a:lstStyle/>
          <a:p>
            <a:br>
              <a:rPr lang="en-US" sz="2800" b="1" i="1" dirty="0">
                <a:solidFill>
                  <a:srgbClr val="FF0000"/>
                </a:solidFill>
              </a:rPr>
            </a:br>
            <a:br>
              <a:rPr lang="vi-VN" sz="2800" b="1" i="1" dirty="0">
                <a:solidFill>
                  <a:srgbClr val="FF0000"/>
                </a:solidFill>
              </a:rPr>
            </a:br>
            <a:br>
              <a:rPr lang="vi-VN" sz="2800" b="1" i="1" dirty="0">
                <a:solidFill>
                  <a:srgbClr val="FF0000"/>
                </a:solidFill>
              </a:rPr>
            </a:br>
            <a:br>
              <a:rPr lang="vi-VN" sz="2800" b="1" i="1" dirty="0">
                <a:solidFill>
                  <a:srgbClr val="FF0000"/>
                </a:solidFill>
              </a:rPr>
            </a:br>
            <a:r>
              <a:rPr lang="vi-VN" sz="2800" b="1" dirty="0">
                <a:solidFill>
                  <a:srgbClr val="FF0000"/>
                </a:solidFill>
              </a:rPr>
              <a:t>* </a:t>
            </a:r>
            <a:r>
              <a:rPr lang="en-US" sz="2800" b="1" dirty="0">
                <a:solidFill>
                  <a:srgbClr val="FF0000"/>
                </a:solidFill>
                <a:latin typeface="Times New Roman" pitchFamily="18" charset="0"/>
                <a:cs typeface="Times New Roman" pitchFamily="18" charset="0"/>
              </a:rPr>
              <a:t>Hình thức</a:t>
            </a:r>
            <a:r>
              <a:rPr lang="en-US" sz="2800" b="1" dirty="0">
                <a:solidFill>
                  <a:srgbClr val="FF0000"/>
                </a:solidFill>
              </a:rPr>
              <a:t>: </a:t>
            </a:r>
            <a:r>
              <a:rPr lang="en-US" sz="2800" b="1" dirty="0">
                <a:solidFill>
                  <a:srgbClr val="FF0000"/>
                </a:solidFill>
                <a:latin typeface="Times New Roman" pitchFamily="18" charset="0"/>
                <a:cs typeface="Times New Roman" pitchFamily="18" charset="0"/>
              </a:rPr>
              <a:t>Xây dựng kế hoạch hoạt động  dựa vào tâm lý trẻ</a:t>
            </a:r>
            <a:br>
              <a:rPr lang="en-US" sz="2800" dirty="0"/>
            </a:br>
            <a:br>
              <a:rPr lang="en-US" sz="2800" dirty="0"/>
            </a:br>
            <a:br>
              <a:rPr lang="en-US" sz="2800" dirty="0"/>
            </a:br>
            <a:br>
              <a:rPr lang="en-US" sz="2800" dirty="0"/>
            </a:br>
            <a:br>
              <a:rPr lang="en-US" sz="2800" dirty="0"/>
            </a:br>
            <a:endParaRPr lang="en-US" sz="1400" dirty="0">
              <a:solidFill>
                <a:srgbClr val="FF0000"/>
              </a:solidFill>
            </a:endParaRPr>
          </a:p>
        </p:txBody>
      </p:sp>
      <p:sp>
        <p:nvSpPr>
          <p:cNvPr id="6" name="TextBox 5"/>
          <p:cNvSpPr txBox="1"/>
          <p:nvPr/>
        </p:nvSpPr>
        <p:spPr>
          <a:xfrm flipH="1">
            <a:off x="1676400" y="5943600"/>
            <a:ext cx="7467600" cy="1077218"/>
          </a:xfrm>
          <a:prstGeom prst="rect">
            <a:avLst/>
          </a:prstGeom>
          <a:noFill/>
        </p:spPr>
        <p:txBody>
          <a:bodyPr wrap="square" rtlCol="0">
            <a:spAutoFit/>
          </a:bodyPr>
          <a:lstStyle/>
          <a:p>
            <a:endParaRPr lang="en-US" b="1" i="1" dirty="0">
              <a:latin typeface="Times New Roman" pitchFamily="18" charset="0"/>
              <a:cs typeface="Times New Roman" pitchFamily="18" charset="0"/>
            </a:endParaRPr>
          </a:p>
          <a:p>
            <a:pPr algn="ctr"/>
            <a:r>
              <a:rPr lang="en-US" b="1" i="1" dirty="0">
                <a:latin typeface="Times New Roman" pitchFamily="18" charset="0"/>
                <a:cs typeface="Times New Roman" pitchFamily="18" charset="0"/>
              </a:rPr>
              <a:t>                                                  </a:t>
            </a:r>
            <a:r>
              <a:rPr lang="en-US" sz="1400" b="1" i="1" dirty="0">
                <a:latin typeface="Times New Roman" pitchFamily="18" charset="0"/>
                <a:cs typeface="Times New Roman" pitchFamily="18" charset="0"/>
              </a:rPr>
              <a:t>Hình ảnh cô giáo đang kể chuyện và </a:t>
            </a:r>
          </a:p>
          <a:p>
            <a:pPr algn="ctr"/>
            <a:r>
              <a:rPr lang="en-US" sz="1400" b="1" i="1" dirty="0">
                <a:latin typeface="Times New Roman" pitchFamily="18" charset="0"/>
                <a:cs typeface="Times New Roman" pitchFamily="18" charset="0"/>
              </a:rPr>
              <a:t>                                                                sử dụng trình chiếu Powerpoint</a:t>
            </a:r>
            <a:endParaRPr lang="en-US" sz="1400" dirty="0">
              <a:latin typeface="Times New Roman" pitchFamily="18" charset="0"/>
              <a:cs typeface="Times New Roman" pitchFamily="18" charset="0"/>
            </a:endParaRPr>
          </a:p>
          <a:p>
            <a:r>
              <a:rPr lang="en-US" sz="1400" dirty="0"/>
              <a:t> </a:t>
            </a:r>
          </a:p>
        </p:txBody>
      </p:sp>
      <p:pic>
        <p:nvPicPr>
          <p:cNvPr id="9217" name="Picture 1" descr="Ảnh1396"/>
          <p:cNvPicPr>
            <a:picLocks noChangeAspect="1" noChangeArrowheads="1"/>
          </p:cNvPicPr>
          <p:nvPr/>
        </p:nvPicPr>
        <p:blipFill>
          <a:blip r:embed="rId2"/>
          <a:srcRect/>
          <a:stretch>
            <a:fillRect/>
          </a:stretch>
        </p:blipFill>
        <p:spPr bwMode="auto">
          <a:xfrm>
            <a:off x="4648200" y="1066800"/>
            <a:ext cx="4343400" cy="5029200"/>
          </a:xfrm>
          <a:prstGeom prst="rect">
            <a:avLst/>
          </a:prstGeom>
          <a:noFill/>
          <a:ln w="9525">
            <a:noFill/>
            <a:miter lim="800000"/>
            <a:headEnd/>
            <a:tailEnd/>
          </a:ln>
        </p:spPr>
      </p:pic>
      <p:sp>
        <p:nvSpPr>
          <p:cNvPr id="4" name="TextBox 3"/>
          <p:cNvSpPr txBox="1"/>
          <p:nvPr/>
        </p:nvSpPr>
        <p:spPr>
          <a:xfrm>
            <a:off x="188934" y="1066800"/>
            <a:ext cx="4383066" cy="5355312"/>
          </a:xfrm>
          <a:prstGeom prst="rect">
            <a:avLst/>
          </a:prstGeom>
          <a:noFill/>
        </p:spPr>
        <p:txBody>
          <a:bodyPr wrap="square" rtlCol="0">
            <a:spAutoFit/>
          </a:bodyPr>
          <a:lstStyle/>
          <a:p>
            <a:pPr algn="just"/>
            <a:r>
              <a:rPr lang="en-US" dirty="0">
                <a:latin typeface="Times New Roman" pitchFamily="18" charset="0"/>
                <a:cs typeface="Times New Roman" pitchFamily="18" charset="0"/>
              </a:rPr>
              <a:t>     Như chúng ta đã biết: Tuy cùng độ tuổi nhưng sự phát triển tâm sinh lý trẻ không đồng đều, có cháu thì nhanh nhẹn, hoạt bát, nói năng lưu loát và tiếp thu nhanh. Trái lại, có trẻ lại chậm chạp, e dè, nhút nhát trong giao tiếp, chưa biết thể hiện và diễn đạt được ý nghĩ của mình một cách rõ ràng qua ngôn ngữ, diễn đạt chưa tròn câu, trọn nghĩa. Do vậy, đòi hỏi cô giáo phải hiểu được đặc điểm tâm lý của từng trẻ,từ đó lựa chọn và sử dụng những biện pháp hướng dẫn, rèn luyện sao cho phù hợp với từng trẻ và từng đối tượng . </a:t>
            </a:r>
          </a:p>
          <a:p>
            <a:pPr algn="just"/>
            <a:r>
              <a:rPr lang="en-US" dirty="0">
                <a:latin typeface="Times New Roman" pitchFamily="18" charset="0"/>
                <a:cs typeface="Times New Roman" pitchFamily="18" charset="0"/>
              </a:rPr>
              <a:t>    Cô thường xuyên đặt câu hỏi cho trẻ được trả lời những câu hỏi từ đơn giản đến phức tạp trong giờ hoạt động chung. Tạo tình huống  cho trẻ được giao tiếp với bạn thông qua các hoạt động và ở mọi lúc mọi nơi… </a:t>
            </a:r>
          </a:p>
          <a:p>
            <a:pPr algn="just"/>
            <a:endParaRPr lang="en-US" dirty="0">
              <a:latin typeface="Times New Roman" pitchFamily="18" charset="0"/>
              <a:cs typeface="Times New Roman" pitchFamily="18" charset="0"/>
            </a:endParaRPr>
          </a:p>
          <a:p>
            <a:pPr algn="just"/>
            <a:endParaRPr lang="vi-VN" dirty="0">
              <a:latin typeface="Times New Roman" pitchFamily="18" charset="0"/>
              <a:cs typeface="Times New Roman" pitchFamily="18" charset="0"/>
            </a:endParaRPr>
          </a:p>
        </p:txBody>
      </p:sp>
    </p:spTree>
    <p:extLst>
      <p:ext uri="{BB962C8B-B14F-4D97-AF65-F5344CB8AC3E}">
        <p14:creationId xmlns:p14="http://schemas.microsoft.com/office/powerpoint/2010/main" val="232685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9217"/>
                                        </p:tgtEl>
                                        <p:attrNameLst>
                                          <p:attrName>style.visibility</p:attrName>
                                        </p:attrNameLst>
                                      </p:cBhvr>
                                      <p:to>
                                        <p:strVal val="visible"/>
                                      </p:to>
                                    </p:set>
                                    <p:animEffect transition="in" filter="fade">
                                      <p:cBhvr>
                                        <p:cTn id="7" dur="2000"/>
                                        <p:tgtEl>
                                          <p:spTgt spid="9217"/>
                                        </p:tgtEl>
                                      </p:cBhvr>
                                    </p:animEffect>
                                    <p:anim calcmode="lin" valueType="num">
                                      <p:cBhvr>
                                        <p:cTn id="8" dur="2000" fill="hold"/>
                                        <p:tgtEl>
                                          <p:spTgt spid="9217"/>
                                        </p:tgtEl>
                                        <p:attrNameLst>
                                          <p:attrName>ppt_w</p:attrName>
                                        </p:attrNameLst>
                                      </p:cBhvr>
                                      <p:tavLst>
                                        <p:tav tm="0" fmla="#ppt_w*sin(2.5*pi*$)">
                                          <p:val>
                                            <p:fltVal val="0"/>
                                          </p:val>
                                        </p:tav>
                                        <p:tav tm="100000">
                                          <p:val>
                                            <p:fltVal val="1"/>
                                          </p:val>
                                        </p:tav>
                                      </p:tavLst>
                                    </p:anim>
                                    <p:anim calcmode="lin" valueType="num">
                                      <p:cBhvr>
                                        <p:cTn id="9" dur="2000" fill="hold"/>
                                        <p:tgtEl>
                                          <p:spTgt spid="92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vi-VN" sz="2800" b="1" dirty="0">
                <a:solidFill>
                  <a:srgbClr val="FF0000"/>
                </a:solidFill>
              </a:rPr>
              <a:t>* </a:t>
            </a:r>
            <a:r>
              <a:rPr lang="en-US" sz="2800" b="1" dirty="0">
                <a:solidFill>
                  <a:srgbClr val="FF0000"/>
                </a:solidFill>
                <a:latin typeface="Times New Roman" pitchFamily="18" charset="0"/>
                <a:cs typeface="Times New Roman" pitchFamily="18" charset="0"/>
              </a:rPr>
              <a:t>Hình thức </a:t>
            </a:r>
            <a:r>
              <a:rPr lang="vi-VN" sz="2800" dirty="0">
                <a:solidFill>
                  <a:srgbClr val="FF0000"/>
                </a:solidFill>
              </a:rPr>
              <a:t>:   </a:t>
            </a:r>
            <a:r>
              <a:rPr lang="vi-VN" sz="2800" b="1" dirty="0">
                <a:solidFill>
                  <a:srgbClr val="FF0000"/>
                </a:solidFill>
              </a:rPr>
              <a:t>Chú trọng đầu tư giáo án và giáo cụ trực quan </a:t>
            </a:r>
            <a:br>
              <a:rPr lang="en-US" sz="2800" dirty="0">
                <a:solidFill>
                  <a:srgbClr val="FF0000"/>
                </a:solidFill>
              </a:rPr>
            </a:br>
            <a:endParaRPr lang="en-US" sz="2800" dirty="0">
              <a:solidFill>
                <a:srgbClr val="FF0000"/>
              </a:solidFill>
            </a:endParaRPr>
          </a:p>
        </p:txBody>
      </p:sp>
      <p:sp>
        <p:nvSpPr>
          <p:cNvPr id="6" name="TextBox 5"/>
          <p:cNvSpPr txBox="1"/>
          <p:nvPr/>
        </p:nvSpPr>
        <p:spPr>
          <a:xfrm>
            <a:off x="6172200" y="5987460"/>
            <a:ext cx="2480619" cy="954107"/>
          </a:xfrm>
          <a:prstGeom prst="rect">
            <a:avLst/>
          </a:prstGeom>
          <a:noFill/>
        </p:spPr>
        <p:txBody>
          <a:bodyPr wrap="square" rtlCol="0">
            <a:spAutoFit/>
          </a:bodyPr>
          <a:lstStyle/>
          <a:p>
            <a:r>
              <a:rPr lang="en-US" sz="1400" b="1" i="1" dirty="0">
                <a:latin typeface="Times New Roman" pitchFamily="18" charset="0"/>
                <a:cs typeface="Times New Roman" pitchFamily="18" charset="0"/>
              </a:rPr>
              <a:t>Sử dụng tranh chuyện kể bằng hình hộp, con rối bằng vải vụn</a:t>
            </a:r>
            <a:endParaRPr lang="en-US" sz="1400" dirty="0">
              <a:latin typeface="Times New Roman" pitchFamily="18" charset="0"/>
              <a:cs typeface="Times New Roman" pitchFamily="18" charset="0"/>
            </a:endParaRPr>
          </a:p>
          <a:p>
            <a:r>
              <a:rPr lang="vi-VN" sz="1400" b="1" i="1" dirty="0"/>
              <a:t> </a:t>
            </a:r>
            <a:endParaRPr lang="en-US" sz="1400" dirty="0"/>
          </a:p>
          <a:p>
            <a:endParaRPr lang="en-US" sz="1400" dirty="0"/>
          </a:p>
        </p:txBody>
      </p:sp>
      <p:sp>
        <p:nvSpPr>
          <p:cNvPr id="7" name="TextBox 6"/>
          <p:cNvSpPr txBox="1"/>
          <p:nvPr/>
        </p:nvSpPr>
        <p:spPr>
          <a:xfrm>
            <a:off x="533400" y="1089765"/>
            <a:ext cx="4648199" cy="5355312"/>
          </a:xfrm>
          <a:prstGeom prst="rect">
            <a:avLst/>
          </a:prstGeom>
          <a:noFill/>
        </p:spPr>
        <p:txBody>
          <a:bodyPr wrap="square" rtlCol="0">
            <a:spAutoFit/>
          </a:bodyPr>
          <a:lstStyle/>
          <a:p>
            <a:pPr algn="just"/>
            <a:r>
              <a:rPr lang="en-US" dirty="0">
                <a:latin typeface="Times New Roman" pitchFamily="18" charset="0"/>
                <a:cs typeface="Times New Roman" pitchFamily="18" charset="0"/>
              </a:rPr>
              <a:t>      Việc chuẩn bị chu đáo của cô là một trong những yếu tố quan trọng mang lại sự thành công cho hoạt động học tập, trong đó hoạt động “Làm quen với Văn học” mang nét đặc trưng riêng.             Muốn tổ chức hoạt động tốt cần phải có sự đầu tư tốt: như đầu tư cho việc nghiên cứu tác phẩm, đầu tư cho việc soạn bài, trang bị giáo án, chuẩn bị tốt đồ dùng, đồng thời giáo viên phải thuộc và nắm chắc nội dung tác phẩm.Từ đó nghiên cứu bài soạn để xác định mục đích yêu cầu của từng thể loại mà sử dụng phương pháp, biện pháp để tổ chức hoạt động và truyền thụ kiến thức cho phù hợp với đặc điểm chung cả lớp và phù hợp với từng đối tượng.</a:t>
            </a:r>
            <a:endParaRPr lang="vi-VN"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    Nghiên cứu, tham khảo tài liệu hướng dẫn và tham gia học tập chuyên đề, thường xuyên dự giờ của những giáo viên giàu kinh nghiệm, tham gia thao giảng và dự thi giáo viên giỏi cấp trường…....</a:t>
            </a:r>
            <a:endParaRPr lang="vi-VN" dirty="0">
              <a:latin typeface="Times New Roman" pitchFamily="18" charset="0"/>
              <a:cs typeface="Times New Roman" pitchFamily="18" charset="0"/>
            </a:endParaRPr>
          </a:p>
        </p:txBody>
      </p:sp>
      <p:pic>
        <p:nvPicPr>
          <p:cNvPr id="8" name="Picture 2" descr="C:\Documents and Settings\Administrator\Desktop\images.jpg"/>
          <p:cNvPicPr>
            <a:picLocks noChangeAspect="1" noChangeArrowheads="1"/>
          </p:cNvPicPr>
          <p:nvPr/>
        </p:nvPicPr>
        <p:blipFill>
          <a:blip r:embed="rId3"/>
          <a:srcRect/>
          <a:stretch>
            <a:fillRect/>
          </a:stretch>
        </p:blipFill>
        <p:spPr bwMode="auto">
          <a:xfrm>
            <a:off x="5486400" y="1219200"/>
            <a:ext cx="3505200" cy="4648200"/>
          </a:xfrm>
          <a:prstGeom prst="rect">
            <a:avLst/>
          </a:prstGeom>
          <a:noFill/>
        </p:spPr>
      </p:pic>
    </p:spTree>
    <p:extLst>
      <p:ext uri="{BB962C8B-B14F-4D97-AF65-F5344CB8AC3E}">
        <p14:creationId xmlns:p14="http://schemas.microsoft.com/office/powerpoint/2010/main" val="232685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Ảnh1343"/>
          <p:cNvPicPr>
            <a:picLocks noGrp="1"/>
          </p:cNvPicPr>
          <p:nvPr>
            <p:ph idx="1"/>
          </p:nvPr>
        </p:nvPicPr>
        <p:blipFill>
          <a:blip r:embed="rId2"/>
          <a:srcRect/>
          <a:stretch>
            <a:fillRect/>
          </a:stretch>
        </p:blipFill>
        <p:spPr bwMode="auto">
          <a:xfrm>
            <a:off x="5943600" y="304800"/>
            <a:ext cx="3175348" cy="4038600"/>
          </a:xfrm>
          <a:prstGeom prst="rect">
            <a:avLst/>
          </a:prstGeom>
          <a:noFill/>
          <a:ln w="9525">
            <a:noFill/>
            <a:miter lim="800000"/>
            <a:headEnd/>
            <a:tailEnd/>
          </a:ln>
        </p:spPr>
      </p:pic>
      <p:sp>
        <p:nvSpPr>
          <p:cNvPr id="6" name="TextBox 5"/>
          <p:cNvSpPr txBox="1"/>
          <p:nvPr/>
        </p:nvSpPr>
        <p:spPr>
          <a:xfrm>
            <a:off x="228600" y="0"/>
            <a:ext cx="8839200" cy="6186309"/>
          </a:xfrm>
          <a:prstGeom prst="rect">
            <a:avLst/>
          </a:prstGeom>
          <a:noFill/>
        </p:spPr>
        <p:txBody>
          <a:bodyPr wrap="square" rtlCol="0">
            <a:spAutoFit/>
          </a:bodyPr>
          <a:lstStyle/>
          <a:p>
            <a:pPr algn="just"/>
            <a:r>
              <a:rPr lang="en-US" dirty="0">
                <a:latin typeface="Times New Roman" pitchFamily="18" charset="0"/>
                <a:cs typeface="Times New Roman" pitchFamily="18" charset="0"/>
              </a:rPr>
              <a:t>    </a:t>
            </a:r>
          </a:p>
          <a:p>
            <a:pPr algn="just"/>
            <a:r>
              <a:rPr lang="en-US" dirty="0">
                <a:latin typeface="Times New Roman" pitchFamily="18" charset="0"/>
                <a:cs typeface="Times New Roman" pitchFamily="18" charset="0"/>
              </a:rPr>
              <a:t> Từ đó tích góp, đúc rút kinh nghiệm về sử dụng phương </a:t>
            </a:r>
          </a:p>
          <a:p>
            <a:pPr algn="just"/>
            <a:r>
              <a:rPr lang="en-US" dirty="0">
                <a:latin typeface="Times New Roman" pitchFamily="18" charset="0"/>
                <a:cs typeface="Times New Roman" pitchFamily="18" charset="0"/>
              </a:rPr>
              <a:t>pháp,biện pháp cách tổ chức cho hoạt động cũng như những  </a:t>
            </a:r>
          </a:p>
          <a:p>
            <a:pPr algn="just"/>
            <a:r>
              <a:rPr lang="en-US" dirty="0">
                <a:latin typeface="Times New Roman" pitchFamily="18" charset="0"/>
                <a:cs typeface="Times New Roman" pitchFamily="18" charset="0"/>
              </a:rPr>
              <a:t>nghệ thuật của giáo viên khi lên lớp. Ngoài ra, giáo viên</a:t>
            </a:r>
          </a:p>
          <a:p>
            <a:pPr algn="just"/>
            <a:r>
              <a:rPr lang="en-US" dirty="0">
                <a:latin typeface="Times New Roman" pitchFamily="18" charset="0"/>
                <a:cs typeface="Times New Roman" pitchFamily="18" charset="0"/>
              </a:rPr>
              <a:t>dành thời gian để theo dõi ti vi, tham khảo trên các chương </a:t>
            </a:r>
          </a:p>
          <a:p>
            <a:pPr algn="just"/>
            <a:r>
              <a:rPr lang="en-US" dirty="0">
                <a:latin typeface="Times New Roman" pitchFamily="18" charset="0"/>
                <a:cs typeface="Times New Roman" pitchFamily="18" charset="0"/>
              </a:rPr>
              <a:t>trình như Vườn cổ tích, khoa học và giáo dục v.v .....</a:t>
            </a:r>
            <a:endParaRPr lang="vi-VN"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     Chúng ta hiểu rõ, tư duy của trẻ là tư duy trực quan hình </a:t>
            </a:r>
          </a:p>
          <a:p>
            <a:pPr algn="just"/>
            <a:r>
              <a:rPr lang="en-US" dirty="0">
                <a:latin typeface="Times New Roman" pitchFamily="18" charset="0"/>
                <a:cs typeface="Times New Roman" pitchFamily="18" charset="0"/>
              </a:rPr>
              <a:t>tượng. Vì vậy song song với việc nghiên cứu tác phẩm, </a:t>
            </a:r>
          </a:p>
          <a:p>
            <a:pPr algn="just"/>
            <a:r>
              <a:rPr lang="en-US" dirty="0">
                <a:latin typeface="Times New Roman" pitchFamily="18" charset="0"/>
                <a:cs typeface="Times New Roman" pitchFamily="18" charset="0"/>
              </a:rPr>
              <a:t>chuẩn bị giáo án, cô chuẩn bị thật chu đáo về đồ dùng và </a:t>
            </a:r>
          </a:p>
          <a:p>
            <a:pPr algn="just"/>
            <a:r>
              <a:rPr lang="en-US" dirty="0">
                <a:latin typeface="Times New Roman" pitchFamily="18" charset="0"/>
                <a:cs typeface="Times New Roman" pitchFamily="18" charset="0"/>
              </a:rPr>
              <a:t>ứng dụng tốt công nghệ thông tin vào bài dạy. Đó là những </a:t>
            </a:r>
          </a:p>
          <a:p>
            <a:pPr algn="just"/>
            <a:r>
              <a:rPr lang="en-US" dirty="0">
                <a:latin typeface="Times New Roman" pitchFamily="18" charset="0"/>
                <a:cs typeface="Times New Roman" pitchFamily="18" charset="0"/>
              </a:rPr>
              <a:t>giáo cụ trực quan cần thiết, là phương tiện tốt nhất để trẻ </a:t>
            </a:r>
          </a:p>
          <a:p>
            <a:pPr algn="just"/>
            <a:r>
              <a:rPr lang="en-US" dirty="0">
                <a:latin typeface="Times New Roman" pitchFamily="18" charset="0"/>
                <a:cs typeface="Times New Roman" pitchFamily="18" charset="0"/>
              </a:rPr>
              <a:t>tri giác, giúp trẻ ghi nhận sự vật, hiện tượng và nội dung tác </a:t>
            </a:r>
          </a:p>
          <a:p>
            <a:pPr algn="just"/>
            <a:r>
              <a:rPr lang="en-US" dirty="0">
                <a:latin typeface="Times New Roman" pitchFamily="18" charset="0"/>
                <a:cs typeface="Times New Roman" pitchFamily="18" charset="0"/>
              </a:rPr>
              <a:t>phẩm dễ dàng. Yêu cầu về hình ảnh, đồ dùng phải đẹp, có</a:t>
            </a:r>
          </a:p>
          <a:p>
            <a:pPr algn="just"/>
            <a:r>
              <a:rPr lang="en-US" dirty="0">
                <a:latin typeface="Times New Roman" pitchFamily="18" charset="0"/>
                <a:cs typeface="Times New Roman" pitchFamily="18" charset="0"/>
              </a:rPr>
              <a:t> màu sắc hài hoà. Kích cỡ hợp lý, mang tính khoa học, sáng </a:t>
            </a:r>
          </a:p>
          <a:p>
            <a:pPr algn="just"/>
            <a:r>
              <a:rPr lang="en-US" dirty="0">
                <a:latin typeface="Times New Roman" pitchFamily="18" charset="0"/>
                <a:cs typeface="Times New Roman" pitchFamily="18" charset="0"/>
              </a:rPr>
              <a:t>tạo và đảm bảo tính giáo dục cao, đồng thời phù hợp tính </a:t>
            </a:r>
          </a:p>
          <a:p>
            <a:pPr algn="just"/>
            <a:r>
              <a:rPr lang="en-US" dirty="0">
                <a:latin typeface="Times New Roman" pitchFamily="18" charset="0"/>
                <a:cs typeface="Times New Roman" pitchFamily="18" charset="0"/>
              </a:rPr>
              <a:t>thực tiễn, với nội dung tác phẩm. Đồ dùng sử dụng phải có </a:t>
            </a:r>
          </a:p>
          <a:p>
            <a:pPr algn="just"/>
            <a:r>
              <a:rPr lang="en-US" dirty="0">
                <a:latin typeface="Times New Roman" pitchFamily="18" charset="0"/>
                <a:cs typeface="Times New Roman" pitchFamily="18" charset="0"/>
              </a:rPr>
              <a:t>hệ thống và mang tính logic. Tận dụng những vật liệu như vải vụn, bông, len, xốp, lon bia, bìa lịch ….để tạo nên những đồ dùng đẹp như: Rối, mô hình, tranh động… những trang phục để trẻ thể hiện tái tạo lại tác phẩm thông qua trò chơi, vai diễn đóng kịch, với văn học mang lại hiệu quả cao. Mặt khác, khi tạo ra được những đồ dùng, đồ chơi ngộ nghĩnh thể hiện sự chịu khó nhiệt tình và sáng tạo của cô và gây được sự chú ý của trẻ. </a:t>
            </a:r>
            <a:endParaRPr lang="vi-VN" dirty="0">
              <a:latin typeface="Times New Roman" pitchFamily="18" charset="0"/>
              <a:cs typeface="Times New Roman" pitchFamily="18" charset="0"/>
            </a:endParaRPr>
          </a:p>
          <a:p>
            <a:endParaRPr lang="vi-VN" dirty="0"/>
          </a:p>
        </p:txBody>
      </p:sp>
    </p:spTree>
    <p:extLst>
      <p:ext uri="{BB962C8B-B14F-4D97-AF65-F5344CB8AC3E}">
        <p14:creationId xmlns:p14="http://schemas.microsoft.com/office/powerpoint/2010/main" val="485892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SCI6962"/>
          <p:cNvPicPr/>
          <p:nvPr/>
        </p:nvPicPr>
        <p:blipFill>
          <a:blip r:embed="rId3"/>
          <a:srcRect/>
          <a:stretch>
            <a:fillRect/>
          </a:stretch>
        </p:blipFill>
        <p:spPr bwMode="auto">
          <a:xfrm>
            <a:off x="152400" y="152399"/>
            <a:ext cx="8991600" cy="5943601"/>
          </a:xfrm>
          <a:prstGeom prst="rect">
            <a:avLst/>
          </a:prstGeom>
          <a:noFill/>
          <a:ln w="9525">
            <a:noFill/>
            <a:miter lim="800000"/>
            <a:headEnd/>
            <a:tailEnd/>
          </a:ln>
        </p:spPr>
      </p:pic>
      <p:sp>
        <p:nvSpPr>
          <p:cNvPr id="5" name="TextBox 4"/>
          <p:cNvSpPr txBox="1"/>
          <p:nvPr/>
        </p:nvSpPr>
        <p:spPr>
          <a:xfrm>
            <a:off x="3124200" y="6009643"/>
            <a:ext cx="5181600" cy="923330"/>
          </a:xfrm>
          <a:prstGeom prst="rect">
            <a:avLst/>
          </a:prstGeom>
          <a:noFill/>
        </p:spPr>
        <p:txBody>
          <a:bodyPr wrap="square" rtlCol="0">
            <a:spAutoFit/>
          </a:bodyPr>
          <a:lstStyle/>
          <a:p>
            <a:endParaRPr lang="vi-VN" b="1" i="1" dirty="0">
              <a:latin typeface="Times New Roman" pitchFamily="18" charset="0"/>
              <a:cs typeface="Times New Roman" pitchFamily="18" charset="0"/>
            </a:endParaRPr>
          </a:p>
          <a:p>
            <a:r>
              <a:rPr lang="en-US" b="1" i="1" dirty="0">
                <a:latin typeface="Times New Roman" pitchFamily="18" charset="0"/>
                <a:cs typeface="Times New Roman" pitchFamily="18" charset="0"/>
              </a:rPr>
              <a:t>Con rối làm bằng lon bia, hộp sữa</a:t>
            </a:r>
            <a:endParaRPr lang="en-US" dirty="0">
              <a:latin typeface="Times New Roman" pitchFamily="18" charset="0"/>
              <a:cs typeface="Times New Roman" pitchFamily="18" charset="0"/>
            </a:endParaRPr>
          </a:p>
          <a:p>
            <a:endParaRPr lang="en-US" dirty="0"/>
          </a:p>
        </p:txBody>
      </p:sp>
      <p:sp>
        <p:nvSpPr>
          <p:cNvPr id="2" name="TextBox 1"/>
          <p:cNvSpPr txBox="1"/>
          <p:nvPr/>
        </p:nvSpPr>
        <p:spPr>
          <a:xfrm>
            <a:off x="159327" y="152400"/>
            <a:ext cx="5791200" cy="369332"/>
          </a:xfrm>
          <a:prstGeom prst="rect">
            <a:avLst/>
          </a:prstGeom>
          <a:noFill/>
        </p:spPr>
        <p:txBody>
          <a:bodyPr wrap="square" rtlCol="0">
            <a:spAutoFit/>
          </a:bodyPr>
          <a:lstStyle/>
          <a:p>
            <a:pPr algn="just"/>
            <a:r>
              <a:rPr lang="en-US" dirty="0"/>
              <a:t>     </a:t>
            </a:r>
            <a:endParaRPr lang="vi-VN" dirty="0"/>
          </a:p>
        </p:txBody>
      </p:sp>
    </p:spTree>
    <p:extLst>
      <p:ext uri="{BB962C8B-B14F-4D97-AF65-F5344CB8AC3E}">
        <p14:creationId xmlns:p14="http://schemas.microsoft.com/office/powerpoint/2010/main" val="240089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738</TotalTime>
  <Words>3253</Words>
  <Application>Microsoft Office PowerPoint</Application>
  <PresentationFormat>On-screen Show (4:3)</PresentationFormat>
  <Paragraphs>148</Paragraphs>
  <Slides>23</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Times New Roman</vt:lpstr>
      <vt:lpstr>Office Theme</vt:lpstr>
      <vt:lpstr>PowerPoint Presentation</vt:lpstr>
      <vt:lpstr>    LÝ DO CHỌN BIỆN PHÁP     </vt:lpstr>
      <vt:lpstr>PowerPoint Presentation</vt:lpstr>
      <vt:lpstr>PowerPoint Presentation</vt:lpstr>
      <vt:lpstr>NỘI DUNG BIỆN PHÁP </vt:lpstr>
      <vt:lpstr>    * Hình thức: Xây dựng kế hoạch hoạt động  dựa vào tâm lý trẻ     </vt:lpstr>
      <vt:lpstr>* Hình thức :   Chú trọng đầu tư giáo án và giáo cụ trực quan  </vt:lpstr>
      <vt:lpstr>PowerPoint Presentation</vt:lpstr>
      <vt:lpstr>PowerPoint Presentation</vt:lpstr>
      <vt:lpstr> *  Hình thức : Tích hợp hoạt động cho trẻ làm quen văn học với các hoạt động khác Hoạt động chung:  </vt:lpstr>
      <vt:lpstr>* Hoạt động ngoài trời: </vt:lpstr>
      <vt:lpstr>PowerPoint Presentation</vt:lpstr>
      <vt:lpstr>Hoạt động vui chơi : </vt:lpstr>
      <vt:lpstr>PowerPoint Presentation</vt:lpstr>
      <vt:lpstr>PowerPoint Presentation</vt:lpstr>
      <vt:lpstr>*Thông qua các trò chơi: </vt:lpstr>
      <vt:lpstr>PowerPoint Presentation</vt:lpstr>
      <vt:lpstr>*Kết hợp với cha mẹ trẻ: </vt:lpstr>
      <vt:lpstr>PowerPoint Presentation</vt:lpstr>
      <vt:lpstr>HIỆU QUẢ THỰC HIỆN CỬA VIỆC ÁP DỤNG BIỆN PHÁP TRONG THỰC TẾ DẠY HỌC</vt:lpstr>
      <vt:lpstr>PowerPoint Presentation</vt:lpstr>
      <vt:lpstr>Kết luận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HP</cp:lastModifiedBy>
  <cp:revision>170</cp:revision>
  <dcterms:created xsi:type="dcterms:W3CDTF">2020-12-31T02:27:56Z</dcterms:created>
  <dcterms:modified xsi:type="dcterms:W3CDTF">2021-05-07T14:30:21Z</dcterms:modified>
</cp:coreProperties>
</file>